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417" r:id="rId2"/>
    <p:sldId id="667" r:id="rId3"/>
    <p:sldId id="668" r:id="rId4"/>
    <p:sldId id="669" r:id="rId5"/>
    <p:sldId id="670" r:id="rId6"/>
    <p:sldId id="671" r:id="rId7"/>
    <p:sldId id="672" r:id="rId8"/>
    <p:sldId id="673" r:id="rId9"/>
    <p:sldId id="674"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687" r:id="rId23"/>
    <p:sldId id="688" r:id="rId24"/>
    <p:sldId id="689" r:id="rId25"/>
    <p:sldId id="690" r:id="rId26"/>
    <p:sldId id="691" r:id="rId27"/>
    <p:sldId id="692" r:id="rId28"/>
    <p:sldId id="693" r:id="rId29"/>
    <p:sldId id="694" r:id="rId30"/>
    <p:sldId id="695" r:id="rId31"/>
    <p:sldId id="696" r:id="rId32"/>
    <p:sldId id="697" r:id="rId33"/>
    <p:sldId id="698" r:id="rId34"/>
    <p:sldId id="700" r:id="rId35"/>
    <p:sldId id="701" r:id="rId36"/>
    <p:sldId id="702" r:id="rId37"/>
    <p:sldId id="703" r:id="rId38"/>
    <p:sldId id="704" r:id="rId39"/>
    <p:sldId id="705" r:id="rId40"/>
    <p:sldId id="706" r:id="rId41"/>
    <p:sldId id="707" r:id="rId42"/>
    <p:sldId id="708" r:id="rId43"/>
    <p:sldId id="709" r:id="rId44"/>
    <p:sldId id="710"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8F4D"/>
    <a:srgbClr val="0B3774"/>
    <a:srgbClr val="4E753B"/>
    <a:srgbClr val="BD934E"/>
    <a:srgbClr val="2E4523"/>
    <a:srgbClr val="DCDCDC"/>
    <a:srgbClr val="06275E"/>
    <a:srgbClr val="FFFFFF"/>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9" autoAdjust="0"/>
    <p:restoredTop sz="94660"/>
  </p:normalViewPr>
  <p:slideViewPr>
    <p:cSldViewPr snapToGrid="0">
      <p:cViewPr varScale="1">
        <p:scale>
          <a:sx n="163" d="100"/>
          <a:sy n="163" d="100"/>
        </p:scale>
        <p:origin x="320" y="104"/>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7820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14274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2024/3/14</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2024/3/14</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5" Type="http://schemas.openxmlformats.org/officeDocument/2006/relationships/image" Target="../media/image12.emf"/><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3.emf"/><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5" Type="http://schemas.openxmlformats.org/officeDocument/2006/relationships/image" Target="../media/image14.em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5"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5"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8.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1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5" Type="http://schemas.openxmlformats.org/officeDocument/2006/relationships/image" Target="../media/image1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5" Type="http://schemas.openxmlformats.org/officeDocument/2006/relationships/image" Target="../media/image1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5" Type="http://schemas.openxmlformats.org/officeDocument/2006/relationships/image" Target="../media/image19.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1.xml"/><Relationship Id="rId5" Type="http://schemas.openxmlformats.org/officeDocument/2006/relationships/image" Target="../media/image20.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2.xml"/><Relationship Id="rId5" Type="http://schemas.openxmlformats.org/officeDocument/2006/relationships/image" Target="../media/image21.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5.xml"/><Relationship Id="rId7" Type="http://schemas.openxmlformats.org/officeDocument/2006/relationships/image" Target="../media/image11.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5" Type="http://schemas.openxmlformats.org/officeDocument/2006/relationships/image" Target="../media/image12.em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5" Type="http://schemas.openxmlformats.org/officeDocument/2006/relationships/image" Target="../media/image2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5" Type="http://schemas.openxmlformats.org/officeDocument/2006/relationships/image" Target="../media/image2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5" Type="http://schemas.openxmlformats.org/officeDocument/2006/relationships/image" Target="../media/image2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5" Type="http://schemas.openxmlformats.org/officeDocument/2006/relationships/image" Target="../media/image12.em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3.xml"/><Relationship Id="rId1" Type="http://schemas.openxmlformats.org/officeDocument/2006/relationships/tags" Target="../tags/tag63.xml"/><Relationship Id="rId6" Type="http://schemas.openxmlformats.org/officeDocument/2006/relationships/image" Target="../media/image12.emf"/><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3.xml"/><Relationship Id="rId1" Type="http://schemas.openxmlformats.org/officeDocument/2006/relationships/tags" Target="../tags/tag64.xml"/><Relationship Id="rId6" Type="http://schemas.openxmlformats.org/officeDocument/2006/relationships/image" Target="../media/image12.emf"/><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5" Type="http://schemas.openxmlformats.org/officeDocument/2006/relationships/image" Target="../media/image12.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5" Type="http://schemas.openxmlformats.org/officeDocument/2006/relationships/image" Target="../media/image12.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数字逻辑电路</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580415"/>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真值表</a:t>
            </a:r>
            <a:endParaRPr lang="zh-CN" altLang="en-US"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90260"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内容占位符 2">
            <a:extLst>
              <a:ext uri="{FF2B5EF4-FFF2-40B4-BE49-F238E27FC236}">
                <a16:creationId xmlns:a16="http://schemas.microsoft.com/office/drawing/2014/main" id="{D3A9ABC2-FEBA-B476-FFD0-4659A06F816F}"/>
              </a:ext>
            </a:extLst>
          </p:cNvPr>
          <p:cNvGraphicFramePr>
            <a:graphicFrameLocks/>
          </p:cNvGraphicFramePr>
          <p:nvPr>
            <p:extLst>
              <p:ext uri="{D42A27DB-BD31-4B8C-83A1-F6EECF244321}">
                <p14:modId xmlns:p14="http://schemas.microsoft.com/office/powerpoint/2010/main" val="884940503"/>
              </p:ext>
            </p:extLst>
          </p:nvPr>
        </p:nvGraphicFramePr>
        <p:xfrm>
          <a:off x="368314" y="3328972"/>
          <a:ext cx="7200900" cy="2266950"/>
        </p:xfrm>
        <a:graphic>
          <a:graphicData uri="http://schemas.openxmlformats.org/drawingml/2006/table">
            <a:tbl>
              <a:tblPr firstRow="1" firstCol="1" bandRow="1"/>
              <a:tblGrid>
                <a:gridCol w="180022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tblGrid>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rgbClr val="FFFF00"/>
                          </a:solidFill>
                          <a:effectLst/>
                        </a:rPr>
                        <a:t>S</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rgbClr val="FFFF00"/>
                          </a:solidFill>
                          <a:effectLst/>
                        </a:rPr>
                        <a:t>R</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chemeClr val="bg1"/>
                          </a:solidFill>
                          <a:effectLst/>
                        </a:rPr>
                        <a:t>a</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dirty="0">
                          <a:solidFill>
                            <a:schemeClr val="bg1"/>
                          </a:solidFill>
                          <a:effectLst/>
                        </a:rPr>
                        <a:t>b</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0"/>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0</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0</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gridSpan="2">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zh-CN" altLang="en-US" sz="2000" b="1" kern="100" dirty="0">
                          <a:solidFill>
                            <a:schemeClr val="bg1"/>
                          </a:solidFill>
                          <a:effectLst/>
                          <a:latin typeface="Times New Roman"/>
                          <a:ea typeface="宋体"/>
                        </a:rPr>
                        <a:t>不定</a:t>
                      </a:r>
                      <a:endParaRPr lang="zh-CN" sz="2000" b="1"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hMerge="1">
                  <a:txBody>
                    <a:bodyPr/>
                    <a:lstStyle/>
                    <a:p>
                      <a:endParaRPr lang="zh-CN" altLang="en-US"/>
                    </a:p>
                  </a:txBody>
                  <a:tcPr/>
                </a:tc>
                <a:extLst>
                  <a:ext uri="{0D108BD9-81ED-4DB2-BD59-A6C34878D82A}">
                    <a16:rowId xmlns:a16="http://schemas.microsoft.com/office/drawing/2014/main" val="10001"/>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0</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1</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1</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0</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2"/>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1</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0</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0</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chemeClr val="bg1"/>
                          </a:solidFill>
                          <a:effectLst/>
                        </a:rPr>
                        <a:t>1</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extLst>
                  <a:ext uri="{0D108BD9-81ED-4DB2-BD59-A6C34878D82A}">
                    <a16:rowId xmlns:a16="http://schemas.microsoft.com/office/drawing/2014/main" val="10003"/>
                  </a:ext>
                </a:extLst>
              </a:tr>
              <a:tr h="453390">
                <a:tc>
                  <a:txBody>
                    <a:bodyPr/>
                    <a:lstStyle>
                      <a:lvl1pPr marL="0" algn="l" defTabSz="914400" rtl="0" eaLnBrk="1" latinLnBrk="0" hangingPunct="1">
                        <a:defRPr sz="1800" b="1" kern="1200">
                          <a:solidFill>
                            <a:schemeClr val="lt1"/>
                          </a:solidFill>
                          <a:latin typeface="Perpetua"/>
                        </a:defRPr>
                      </a:lvl1pPr>
                      <a:lvl2pPr marL="457200" algn="l" defTabSz="914400" rtl="0" eaLnBrk="1" latinLnBrk="0" hangingPunct="1">
                        <a:defRPr sz="1800" b="1" kern="1200">
                          <a:solidFill>
                            <a:schemeClr val="lt1"/>
                          </a:solidFill>
                          <a:latin typeface="Perpetua"/>
                        </a:defRPr>
                      </a:lvl2pPr>
                      <a:lvl3pPr marL="914400" algn="l" defTabSz="914400" rtl="0" eaLnBrk="1" latinLnBrk="0" hangingPunct="1">
                        <a:defRPr sz="1800" b="1" kern="1200">
                          <a:solidFill>
                            <a:schemeClr val="lt1"/>
                          </a:solidFill>
                          <a:latin typeface="Perpetua"/>
                        </a:defRPr>
                      </a:lvl3pPr>
                      <a:lvl4pPr marL="1371600" algn="l" defTabSz="914400" rtl="0" eaLnBrk="1" latinLnBrk="0" hangingPunct="1">
                        <a:defRPr sz="1800" b="1" kern="1200">
                          <a:solidFill>
                            <a:schemeClr val="lt1"/>
                          </a:solidFill>
                          <a:latin typeface="Perpetua"/>
                        </a:defRPr>
                      </a:lvl4pPr>
                      <a:lvl5pPr marL="1828800" algn="l" defTabSz="914400" rtl="0" eaLnBrk="1" latinLnBrk="0" hangingPunct="1">
                        <a:defRPr sz="1800" b="1" kern="1200">
                          <a:solidFill>
                            <a:schemeClr val="lt1"/>
                          </a:solidFill>
                          <a:latin typeface="Perpetua"/>
                        </a:defRPr>
                      </a:lvl5pPr>
                      <a:lvl6pPr marL="2286000" algn="l" defTabSz="914400" rtl="0" eaLnBrk="1" latinLnBrk="0" hangingPunct="1">
                        <a:defRPr sz="1800" b="1" kern="1200">
                          <a:solidFill>
                            <a:schemeClr val="lt1"/>
                          </a:solidFill>
                          <a:latin typeface="Perpetua"/>
                        </a:defRPr>
                      </a:lvl6pPr>
                      <a:lvl7pPr marL="2743200" algn="l" defTabSz="914400" rtl="0" eaLnBrk="1" latinLnBrk="0" hangingPunct="1">
                        <a:defRPr sz="1800" b="1" kern="1200">
                          <a:solidFill>
                            <a:schemeClr val="lt1"/>
                          </a:solidFill>
                          <a:latin typeface="Perpetua"/>
                        </a:defRPr>
                      </a:lvl7pPr>
                      <a:lvl8pPr marL="3200400" algn="l" defTabSz="914400" rtl="0" eaLnBrk="1" latinLnBrk="0" hangingPunct="1">
                        <a:defRPr sz="1800" b="1" kern="1200">
                          <a:solidFill>
                            <a:schemeClr val="lt1"/>
                          </a:solidFill>
                          <a:latin typeface="Perpetua"/>
                        </a:defRPr>
                      </a:lvl8pPr>
                      <a:lvl9pPr marL="3657600" algn="l" defTabSz="914400" rtl="0" eaLnBrk="1" latinLnBrk="0" hangingPunct="1">
                        <a:defRPr sz="1800" b="1" kern="1200">
                          <a:solidFill>
                            <a:schemeClr val="lt1"/>
                          </a:solidFill>
                          <a:latin typeface="Perpetua"/>
                        </a:defRPr>
                      </a:lvl9pPr>
                    </a:lstStyle>
                    <a:p>
                      <a:pPr algn="ctr">
                        <a:lnSpc>
                          <a:spcPts val="1560"/>
                        </a:lnSpc>
                        <a:spcAft>
                          <a:spcPts val="0"/>
                        </a:spcAft>
                      </a:pPr>
                      <a:r>
                        <a:rPr lang="en-US" sz="2000" kern="0">
                          <a:solidFill>
                            <a:srgbClr val="FFFF00"/>
                          </a:solidFill>
                          <a:effectLst/>
                        </a:rPr>
                        <a:t>1</a:t>
                      </a:r>
                      <a:endParaRPr lang="zh-CN" sz="2000" kern="10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en-US" sz="2000" kern="0" dirty="0">
                          <a:solidFill>
                            <a:srgbClr val="FFFF00"/>
                          </a:solidFill>
                          <a:effectLst/>
                        </a:rPr>
                        <a:t>1</a:t>
                      </a:r>
                      <a:endParaRPr lang="zh-CN" sz="2000" kern="100" dirty="0">
                        <a:solidFill>
                          <a:srgbClr val="FFFF00"/>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gridSpan="2">
                  <a:txBody>
                    <a:bodyPr/>
                    <a:lstStyle>
                      <a:lvl1pPr marL="0" algn="l" defTabSz="914400" rtl="0" eaLnBrk="1" latinLnBrk="0" hangingPunct="1">
                        <a:defRPr sz="1800" kern="1200">
                          <a:solidFill>
                            <a:schemeClr val="dk1"/>
                          </a:solidFill>
                          <a:latin typeface="Perpetua"/>
                        </a:defRPr>
                      </a:lvl1pPr>
                      <a:lvl2pPr marL="457200" algn="l" defTabSz="914400" rtl="0" eaLnBrk="1" latinLnBrk="0" hangingPunct="1">
                        <a:defRPr sz="1800" kern="1200">
                          <a:solidFill>
                            <a:schemeClr val="dk1"/>
                          </a:solidFill>
                          <a:latin typeface="Perpetua"/>
                        </a:defRPr>
                      </a:lvl2pPr>
                      <a:lvl3pPr marL="914400" algn="l" defTabSz="914400" rtl="0" eaLnBrk="1" latinLnBrk="0" hangingPunct="1">
                        <a:defRPr sz="1800" kern="1200">
                          <a:solidFill>
                            <a:schemeClr val="dk1"/>
                          </a:solidFill>
                          <a:latin typeface="Perpetua"/>
                        </a:defRPr>
                      </a:lvl3pPr>
                      <a:lvl4pPr marL="1371600" algn="l" defTabSz="914400" rtl="0" eaLnBrk="1" latinLnBrk="0" hangingPunct="1">
                        <a:defRPr sz="1800" kern="1200">
                          <a:solidFill>
                            <a:schemeClr val="dk1"/>
                          </a:solidFill>
                          <a:latin typeface="Perpetua"/>
                        </a:defRPr>
                      </a:lvl4pPr>
                      <a:lvl5pPr marL="1828800" algn="l" defTabSz="914400" rtl="0" eaLnBrk="1" latinLnBrk="0" hangingPunct="1">
                        <a:defRPr sz="1800" kern="1200">
                          <a:solidFill>
                            <a:schemeClr val="dk1"/>
                          </a:solidFill>
                          <a:latin typeface="Perpetua"/>
                        </a:defRPr>
                      </a:lvl5pPr>
                      <a:lvl6pPr marL="2286000" algn="l" defTabSz="914400" rtl="0" eaLnBrk="1" latinLnBrk="0" hangingPunct="1">
                        <a:defRPr sz="1800" kern="1200">
                          <a:solidFill>
                            <a:schemeClr val="dk1"/>
                          </a:solidFill>
                          <a:latin typeface="Perpetua"/>
                        </a:defRPr>
                      </a:lvl6pPr>
                      <a:lvl7pPr marL="2743200" algn="l" defTabSz="914400" rtl="0" eaLnBrk="1" latinLnBrk="0" hangingPunct="1">
                        <a:defRPr sz="1800" kern="1200">
                          <a:solidFill>
                            <a:schemeClr val="dk1"/>
                          </a:solidFill>
                          <a:latin typeface="Perpetua"/>
                        </a:defRPr>
                      </a:lvl7pPr>
                      <a:lvl8pPr marL="3200400" algn="l" defTabSz="914400" rtl="0" eaLnBrk="1" latinLnBrk="0" hangingPunct="1">
                        <a:defRPr sz="1800" kern="1200">
                          <a:solidFill>
                            <a:schemeClr val="dk1"/>
                          </a:solidFill>
                          <a:latin typeface="Perpetua"/>
                        </a:defRPr>
                      </a:lvl8pPr>
                      <a:lvl9pPr marL="3657600" algn="l" defTabSz="914400" rtl="0" eaLnBrk="1" latinLnBrk="0" hangingPunct="1">
                        <a:defRPr sz="1800" kern="1200">
                          <a:solidFill>
                            <a:schemeClr val="dk1"/>
                          </a:solidFill>
                          <a:latin typeface="Perpetua"/>
                        </a:defRPr>
                      </a:lvl9pPr>
                    </a:lstStyle>
                    <a:p>
                      <a:pPr algn="ctr">
                        <a:lnSpc>
                          <a:spcPts val="1560"/>
                        </a:lnSpc>
                        <a:spcAft>
                          <a:spcPts val="0"/>
                        </a:spcAft>
                      </a:pPr>
                      <a:r>
                        <a:rPr lang="zh-CN" altLang="en-US" sz="2000" kern="100" dirty="0">
                          <a:solidFill>
                            <a:schemeClr val="bg1"/>
                          </a:solidFill>
                          <a:effectLst/>
                          <a:latin typeface="Times New Roman"/>
                          <a:ea typeface="宋体"/>
                        </a:rPr>
                        <a:t>保持</a:t>
                      </a:r>
                      <a:endParaRPr lang="zh-CN" sz="2000" kern="100" dirty="0">
                        <a:solidFill>
                          <a:schemeClr val="bg1"/>
                        </a:solidFill>
                        <a:effectLst/>
                        <a:latin typeface="Times New Roman"/>
                        <a:ea typeface="宋体"/>
                      </a:endParaRPr>
                    </a:p>
                  </a:txBody>
                  <a:tcPr marL="44123" marR="44123" marT="17645" marB="1764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2D1F">
                        <a:lumMod val="60000"/>
                        <a:lumOff val="40000"/>
                      </a:srgbClr>
                    </a:solid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93939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1907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门控</a:t>
              </a:r>
              <a:r>
                <a:rPr lang="en-US" altLang="zh-CN" sz="2800" dirty="0">
                  <a:solidFill>
                    <a:schemeClr val="tx1">
                      <a:lumMod val="85000"/>
                      <a:lumOff val="15000"/>
                    </a:schemeClr>
                  </a:solidFill>
                </a:rPr>
                <a:t>D</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锁存器的控制</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R-S</a:t>
            </a:r>
            <a:r>
              <a:rPr lang="zh-CN" altLang="en-US" sz="2000" dirty="0">
                <a:solidFill>
                  <a:schemeClr val="tx1">
                    <a:lumMod val="85000"/>
                    <a:lumOff val="15000"/>
                  </a:schemeClr>
                </a:solidFill>
              </a:rPr>
              <a:t>锁存器应该在何时置位、何时复位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R-S</a:t>
            </a:r>
            <a:r>
              <a:rPr lang="zh-CN" altLang="en-US" sz="2000" dirty="0">
                <a:solidFill>
                  <a:schemeClr val="tx1">
                    <a:lumMod val="85000"/>
                    <a:lumOff val="15000"/>
                  </a:schemeClr>
                </a:solidFill>
              </a:rPr>
              <a:t>锁存器的</a:t>
            </a:r>
            <a:r>
              <a:rPr lang="en-US" altLang="zh-CN" sz="2000" dirty="0">
                <a:solidFill>
                  <a:schemeClr val="tx1">
                    <a:lumMod val="85000"/>
                    <a:lumOff val="15000"/>
                  </a:schemeClr>
                </a:solidFill>
              </a:rPr>
              <a:t>S</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R</a:t>
            </a:r>
            <a:r>
              <a:rPr lang="zh-CN" altLang="en-US" sz="2000" dirty="0">
                <a:solidFill>
                  <a:schemeClr val="tx1">
                    <a:lumMod val="85000"/>
                    <a:lumOff val="15000"/>
                  </a:schemeClr>
                </a:solidFill>
              </a:rPr>
              <a:t>不能同时为</a:t>
            </a:r>
            <a:r>
              <a:rPr lang="en-US" altLang="zh-CN" sz="2000" dirty="0">
                <a:solidFill>
                  <a:schemeClr val="tx1">
                    <a:lumMod val="85000"/>
                    <a:lumOff val="15000"/>
                  </a:schemeClr>
                </a:solidFill>
              </a:rPr>
              <a:t>0</a:t>
            </a:r>
          </a:p>
        </p:txBody>
      </p:sp>
    </p:spTree>
    <p:custDataLst>
      <p:tags r:id="rId1"/>
    </p:custDataLst>
    <p:extLst>
      <p:ext uri="{BB962C8B-B14F-4D97-AF65-F5344CB8AC3E}">
        <p14:creationId xmlns:p14="http://schemas.microsoft.com/office/powerpoint/2010/main" val="107744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1907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门控</a:t>
              </a:r>
              <a:r>
                <a:rPr lang="en-US" altLang="zh-CN" sz="2800" dirty="0">
                  <a:solidFill>
                    <a:schemeClr val="tx1">
                      <a:lumMod val="85000"/>
                      <a:lumOff val="15000"/>
                    </a:schemeClr>
                  </a:solidFill>
                </a:rPr>
                <a:t>D</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492897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锁存器的控制</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R-S</a:t>
            </a:r>
            <a:r>
              <a:rPr lang="zh-CN" altLang="en-US" sz="2000" dirty="0">
                <a:solidFill>
                  <a:schemeClr val="tx1">
                    <a:lumMod val="85000"/>
                    <a:lumOff val="15000"/>
                  </a:schemeClr>
                </a:solidFill>
              </a:rPr>
              <a:t>锁存器应该在何时置位、何时复位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R-S</a:t>
            </a:r>
            <a:r>
              <a:rPr lang="zh-CN" altLang="en-US" sz="2000" dirty="0">
                <a:solidFill>
                  <a:schemeClr val="tx1">
                    <a:lumMod val="85000"/>
                    <a:lumOff val="15000"/>
                  </a:schemeClr>
                </a:solidFill>
              </a:rPr>
              <a:t>锁存器的</a:t>
            </a:r>
            <a:r>
              <a:rPr lang="en-US" altLang="zh-CN" sz="2000" dirty="0">
                <a:solidFill>
                  <a:schemeClr val="tx1">
                    <a:lumMod val="85000"/>
                    <a:lumOff val="15000"/>
                  </a:schemeClr>
                </a:solidFill>
              </a:rPr>
              <a:t>S</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R</a:t>
            </a:r>
            <a:r>
              <a:rPr lang="zh-CN" altLang="en-US" sz="2000" dirty="0">
                <a:solidFill>
                  <a:schemeClr val="tx1">
                    <a:lumMod val="85000"/>
                    <a:lumOff val="15000"/>
                  </a:schemeClr>
                </a:solidFill>
              </a:rPr>
              <a:t>不能同时为</a:t>
            </a:r>
            <a:r>
              <a:rPr lang="en-US" altLang="zh-CN" sz="20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两个输入</a:t>
            </a:r>
            <a:r>
              <a:rPr lang="en-US" altLang="zh-CN" sz="2400" dirty="0">
                <a:solidFill>
                  <a:schemeClr val="tx1">
                    <a:lumMod val="85000"/>
                    <a:lumOff val="15000"/>
                  </a:schemeClr>
                </a:solidFill>
              </a:rPr>
              <a:t>: D (data) </a:t>
            </a:r>
            <a:r>
              <a:rPr lang="zh-CN" altLang="en-US" sz="2400" dirty="0">
                <a:solidFill>
                  <a:schemeClr val="tx1">
                    <a:lumMod val="85000"/>
                    <a:lumOff val="15000"/>
                  </a:schemeClr>
                </a:solidFill>
              </a:rPr>
              <a:t>和 </a:t>
            </a:r>
            <a:r>
              <a:rPr lang="en-US" altLang="zh-CN" sz="2400" dirty="0">
                <a:solidFill>
                  <a:schemeClr val="tx1">
                    <a:lumMod val="85000"/>
                    <a:lumOff val="15000"/>
                  </a:schemeClr>
                </a:solidFill>
              </a:rPr>
              <a:t>WE (write enable)</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WE = 1</a:t>
            </a:r>
            <a:r>
              <a:rPr lang="zh-CN" altLang="en-US" sz="2000" dirty="0">
                <a:solidFill>
                  <a:schemeClr val="tx1">
                    <a:lumMod val="85000"/>
                    <a:lumOff val="15000"/>
                  </a:schemeClr>
                </a:solidFill>
              </a:rPr>
              <a:t>，输出被设置为</a:t>
            </a:r>
            <a:r>
              <a:rPr lang="en-US" altLang="zh-CN" sz="2000" dirty="0">
                <a:solidFill>
                  <a:schemeClr val="tx1">
                    <a:lumMod val="85000"/>
                    <a:lumOff val="15000"/>
                  </a:schemeClr>
                </a:solidFill>
              </a:rPr>
              <a:t>D</a:t>
            </a:r>
            <a:r>
              <a:rPr lang="zh-CN" altLang="en-US" sz="2000" dirty="0">
                <a:solidFill>
                  <a:schemeClr val="tx1">
                    <a:lumMod val="85000"/>
                    <a:lumOff val="15000"/>
                  </a:schemeClr>
                </a:solidFill>
              </a:rPr>
              <a:t>的值（写入）</a:t>
            </a:r>
            <a:endParaRPr lang="en-US" altLang="zh-CN" sz="2000" dirty="0">
              <a:solidFill>
                <a:schemeClr val="tx1">
                  <a:lumMod val="85000"/>
                  <a:lumOff val="15000"/>
                </a:schemeClr>
              </a:solidFill>
            </a:endParaRP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rPr>
              <a:t>S = NOT(D), R = D</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WE = 0</a:t>
            </a:r>
            <a:r>
              <a:rPr lang="zh-CN" altLang="en-US" sz="2000" dirty="0">
                <a:solidFill>
                  <a:schemeClr val="tx1">
                    <a:lumMod val="85000"/>
                    <a:lumOff val="15000"/>
                  </a:schemeClr>
                </a:solidFill>
              </a:rPr>
              <a:t>，存储</a:t>
            </a:r>
            <a:r>
              <a:rPr lang="en-US" altLang="zh-CN" sz="2000" dirty="0">
                <a:solidFill>
                  <a:schemeClr val="tx1">
                    <a:lumMod val="85000"/>
                    <a:lumOff val="15000"/>
                  </a:schemeClr>
                </a:solidFill>
              </a:rPr>
              <a:t>D</a:t>
            </a:r>
            <a:r>
              <a:rPr lang="zh-CN" altLang="en-US" sz="2000" dirty="0">
                <a:solidFill>
                  <a:schemeClr val="tx1">
                    <a:lumMod val="85000"/>
                    <a:lumOff val="15000"/>
                  </a:schemeClr>
                </a:solidFill>
              </a:rPr>
              <a:t>的值（保持）</a:t>
            </a:r>
          </a:p>
          <a:p>
            <a:pPr marL="1257300" lvl="3" indent="-342900">
              <a:lnSpc>
                <a:spcPct val="150000"/>
              </a:lnSpc>
              <a:buFont typeface="Arial" panose="020B0604020202020204" pitchFamily="34" charset="0"/>
              <a:buChar char="•"/>
            </a:pPr>
            <a:r>
              <a:rPr lang="en-US" altLang="zh-CN" sz="2000" dirty="0">
                <a:solidFill>
                  <a:schemeClr val="tx1">
                    <a:lumMod val="85000"/>
                    <a:lumOff val="15000"/>
                  </a:schemeClr>
                </a:solidFill>
              </a:rPr>
              <a:t>S = R = 1</a:t>
            </a:r>
          </a:p>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a:p>
            <a:pPr marL="342900" lvl="1" indent="-342900">
              <a:lnSpc>
                <a:spcPct val="150000"/>
              </a:lnSpc>
              <a:buFont typeface="Arial" panose="020B0604020202020204" pitchFamily="34" charset="0"/>
              <a:buChar char="•"/>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5D452F4F-D90E-E86C-17DA-A8799E7949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0736" y="3022856"/>
            <a:ext cx="40751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9583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93033"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寄存器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60088" y="2142317"/>
            <a:ext cx="6202712"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将多位数据存储于一个独立单元的结构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使用一组门控</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锁存器，</a:t>
            </a:r>
            <a:r>
              <a:rPr lang="en-US" altLang="zh-CN" sz="2400" dirty="0">
                <a:solidFill>
                  <a:srgbClr val="B88F4D"/>
                </a:solidFill>
              </a:rPr>
              <a:t>WE</a:t>
            </a:r>
            <a:r>
              <a:rPr lang="zh-CN" altLang="en-US" sz="2400" dirty="0">
                <a:solidFill>
                  <a:srgbClr val="B88F4D"/>
                </a:solidFill>
              </a:rPr>
              <a:t>共享</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WE=1, n</a:t>
            </a:r>
            <a:r>
              <a:rPr lang="zh-CN" altLang="en-US" sz="2400" dirty="0">
                <a:solidFill>
                  <a:schemeClr val="tx1">
                    <a:lumMod val="85000"/>
                    <a:lumOff val="15000"/>
                  </a:schemeClr>
                </a:solidFill>
              </a:rPr>
              <a:t>位</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的值被写入寄存器</a:t>
            </a:r>
            <a:endParaRPr lang="en-US" altLang="zh-CN" sz="2000" dirty="0">
              <a:solidFill>
                <a:schemeClr val="tx1">
                  <a:lumMod val="85000"/>
                  <a:lumOff val="15000"/>
                </a:schemeClr>
              </a:solidFill>
            </a:endParaRPr>
          </a:p>
        </p:txBody>
      </p:sp>
      <p:pic>
        <p:nvPicPr>
          <p:cNvPr id="5" name="图片 1">
            <a:extLst>
              <a:ext uri="{FF2B5EF4-FFF2-40B4-BE49-F238E27FC236}">
                <a16:creationId xmlns:a16="http://schemas.microsoft.com/office/drawing/2014/main" id="{0F3E7146-1C14-8359-7AE1-138462E1D8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8695" y="3739662"/>
            <a:ext cx="6248030" cy="287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731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420548"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组合逻辑</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寄存器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8582497" cy="160499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既能处理信息，也能存储信息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不只根据现在的输入，而且基于之前发生的事做判定</a:t>
            </a:r>
          </a:p>
          <a:p>
            <a:pPr marL="285750" lvl="1" indent="-285750">
              <a:lnSpc>
                <a:spcPct val="150000"/>
              </a:lnSpc>
              <a:buFont typeface="Wingdings" pitchFamily="2" charset="2"/>
              <a:buChar char="Ø"/>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396080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27850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160499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可用来实现一种非常重要的被称为</a:t>
            </a:r>
            <a:r>
              <a:rPr lang="zh-CN" altLang="en-US" sz="2400" dirty="0">
                <a:solidFill>
                  <a:srgbClr val="B88F4D"/>
                </a:solidFill>
              </a:rPr>
              <a:t>有限状态机</a:t>
            </a:r>
            <a:r>
              <a:rPr lang="zh-CN" altLang="en-US" sz="2400" dirty="0">
                <a:solidFill>
                  <a:schemeClr val="tx1">
                    <a:lumMod val="85000"/>
                    <a:lumOff val="15000"/>
                  </a:schemeClr>
                </a:solidFill>
              </a:rPr>
              <a:t>的机制</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有限状态机可被用作电子系统、机械系统、航空系统等的控制器</a:t>
            </a:r>
          </a:p>
          <a:p>
            <a:pPr marL="285750" lvl="1" indent="-285750">
              <a:lnSpc>
                <a:spcPct val="150000"/>
              </a:lnSpc>
              <a:buFont typeface="Wingdings" pitchFamily="2" charset="2"/>
              <a:buChar char="Ø"/>
            </a:pPr>
            <a:endParaRPr lang="en-US" altLang="zh-CN"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246541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113441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输出既取决于当前的输入，也取决于存储在存储元件中的值，而存储在寄存器中的值则反映了之前发生的历史情况</a:t>
            </a: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3347096" y="3879110"/>
            <a:ext cx="4856013" cy="2142108"/>
          </a:xfrm>
          <a:prstGeom prst="rect">
            <a:avLst/>
          </a:prstGeom>
        </p:spPr>
      </p:pic>
    </p:spTree>
    <p:custDataLst>
      <p:tags r:id="rId1"/>
    </p:custDataLst>
    <p:extLst>
      <p:ext uri="{BB962C8B-B14F-4D97-AF65-F5344CB8AC3E}">
        <p14:creationId xmlns:p14="http://schemas.microsoft.com/office/powerpoint/2010/main" val="1884213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33051"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时序逻辑电路示例：电话应答机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6" y="2220360"/>
            <a:ext cx="9990251" cy="224240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可以根据响铃的次数（如</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次），决定是否开启录音机录音</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电话应答机的</a:t>
            </a:r>
            <a:r>
              <a:rPr lang="zh-CN" altLang="en-US" sz="2400" dirty="0">
                <a:solidFill>
                  <a:srgbClr val="B88F4D"/>
                </a:solidFill>
              </a:rPr>
              <a:t>输出</a:t>
            </a:r>
            <a:r>
              <a:rPr lang="zh-CN" altLang="en-US" sz="2400" dirty="0">
                <a:solidFill>
                  <a:schemeClr val="tx1">
                    <a:lumMod val="85000"/>
                    <a:lumOff val="15000"/>
                  </a:schemeClr>
                </a:solidFill>
              </a:rPr>
              <a:t>（是否开启录音机）不仅仅取决于当前的输入（是否响铃），还取决于</a:t>
            </a:r>
            <a:r>
              <a:rPr lang="zh-CN" altLang="en-US" sz="2400" dirty="0">
                <a:solidFill>
                  <a:srgbClr val="B88F4D"/>
                </a:solidFill>
              </a:rPr>
              <a:t>这次输入</a:t>
            </a:r>
            <a:r>
              <a:rPr lang="zh-CN" altLang="en-US" sz="2400" dirty="0">
                <a:solidFill>
                  <a:schemeClr val="tx1">
                    <a:lumMod val="85000"/>
                    <a:lumOff val="15000"/>
                  </a:schemeClr>
                </a:solidFill>
              </a:rPr>
              <a:t>（响铃）之前的</a:t>
            </a:r>
            <a:r>
              <a:rPr lang="zh-CN" altLang="en-US" sz="2400" dirty="0">
                <a:solidFill>
                  <a:srgbClr val="B88F4D"/>
                </a:solidFill>
              </a:rPr>
              <a:t>一系列输入</a:t>
            </a:r>
            <a:r>
              <a:rPr lang="zh-CN" altLang="en-US" sz="2400" dirty="0">
                <a:solidFill>
                  <a:schemeClr val="tx1">
                    <a:lumMod val="85000"/>
                    <a:lumOff val="15000"/>
                  </a:schemeClr>
                </a:solidFill>
              </a:rPr>
              <a:t>（已经响过</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次铃）</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时序逻辑结构</a:t>
            </a:r>
          </a:p>
        </p:txBody>
      </p:sp>
      <p:pic>
        <p:nvPicPr>
          <p:cNvPr id="2" name="图片 1">
            <a:extLst>
              <a:ext uri="{FF2B5EF4-FFF2-40B4-BE49-F238E27FC236}">
                <a16:creationId xmlns:a16="http://schemas.microsoft.com/office/drawing/2014/main" id="{3D8CDD7B-0DF6-CEC7-A76A-49BFEA7EF146}"/>
              </a:ext>
            </a:extLst>
          </p:cNvPr>
          <p:cNvPicPr>
            <a:picLocks noChangeAspect="1"/>
          </p:cNvPicPr>
          <p:nvPr/>
        </p:nvPicPr>
        <p:blipFill>
          <a:blip r:embed="rId5"/>
          <a:stretch>
            <a:fillRect/>
          </a:stretch>
        </p:blipFill>
        <p:spPr>
          <a:xfrm>
            <a:off x="8294235" y="4829276"/>
            <a:ext cx="3768812" cy="1662517"/>
          </a:xfrm>
          <a:prstGeom prst="rect">
            <a:avLst/>
          </a:prstGeom>
        </p:spPr>
      </p:pic>
    </p:spTree>
    <p:custDataLst>
      <p:tags r:id="rId1"/>
    </p:custDataLst>
    <p:extLst>
      <p:ext uri="{BB962C8B-B14F-4D97-AF65-F5344CB8AC3E}">
        <p14:creationId xmlns:p14="http://schemas.microsoft.com/office/powerpoint/2010/main" val="981295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状态的概念</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5" y="2220360"/>
            <a:ext cx="11067791" cy="353507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一个</a:t>
            </a:r>
            <a:r>
              <a:rPr lang="zh-CN" altLang="en-US" sz="2400" dirty="0">
                <a:solidFill>
                  <a:srgbClr val="B88F4D"/>
                </a:solidFill>
              </a:rPr>
              <a:t>系统的状态</a:t>
            </a:r>
            <a:r>
              <a:rPr lang="zh-CN" altLang="en-US" sz="2400" dirty="0">
                <a:solidFill>
                  <a:schemeClr val="tx1">
                    <a:lumMod val="85000"/>
                    <a:lumOff val="15000"/>
                  </a:schemeClr>
                </a:solidFill>
              </a:rPr>
              <a:t>，是在某一特定时刻，系统内所有相关部分的一个瞬态图</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电话应答机的</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个状态：</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a:t>
            </a:r>
            <a:r>
              <a:rPr lang="zh-CN" altLang="en-US" sz="2000" dirty="0">
                <a:solidFill>
                  <a:schemeClr val="tx1">
                    <a:lumMod val="85000"/>
                    <a:lumOff val="15000"/>
                  </a:schemeClr>
                </a:solidFill>
              </a:rPr>
              <a:t>．不开启录音机，还未响铃；</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B</a:t>
            </a:r>
            <a:r>
              <a:rPr lang="zh-CN" altLang="en-US" sz="2000" dirty="0">
                <a:solidFill>
                  <a:schemeClr val="tx1">
                    <a:lumMod val="85000"/>
                    <a:lumOff val="15000"/>
                  </a:schemeClr>
                </a:solidFill>
              </a:rPr>
              <a:t>．不开启录音机，但已响铃</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次；</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C</a:t>
            </a:r>
            <a:r>
              <a:rPr lang="zh-CN" altLang="en-US" sz="2000" dirty="0">
                <a:solidFill>
                  <a:schemeClr val="tx1">
                    <a:lumMod val="85000"/>
                    <a:lumOff val="15000"/>
                  </a:schemeClr>
                </a:solidFill>
              </a:rPr>
              <a:t>．不开启录音机，但已响铃</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次；</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D</a:t>
            </a:r>
            <a:r>
              <a:rPr lang="zh-CN" altLang="en-US" sz="2000" dirty="0">
                <a:solidFill>
                  <a:schemeClr val="tx1">
                    <a:lumMod val="85000"/>
                    <a:lumOff val="15000"/>
                  </a:schemeClr>
                </a:solidFill>
              </a:rPr>
              <a:t>．开启录音机。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这</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种情况分别被标记为</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B</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C</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，每一种情况都被称为应答机的一种状态</a:t>
            </a:r>
          </a:p>
        </p:txBody>
      </p:sp>
    </p:spTree>
    <p:custDataLst>
      <p:tags r:id="rId1"/>
    </p:custDataLst>
    <p:extLst>
      <p:ext uri="{BB962C8B-B14F-4D97-AF65-F5344CB8AC3E}">
        <p14:creationId xmlns:p14="http://schemas.microsoft.com/office/powerpoint/2010/main" val="10572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状态的概念</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95255" y="2220360"/>
            <a:ext cx="11067791" cy="353507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示例：计算“</a:t>
            </a:r>
            <a:r>
              <a:rPr lang="en-US" altLang="zh-CN" sz="2400" dirty="0">
                <a:solidFill>
                  <a:schemeClr val="tx1">
                    <a:lumMod val="85000"/>
                    <a:lumOff val="15000"/>
                  </a:schemeClr>
                </a:solidFill>
              </a:rPr>
              <a:t>int”</a:t>
            </a:r>
            <a:r>
              <a:rPr lang="zh-CN" altLang="en-US" sz="2400" dirty="0">
                <a:solidFill>
                  <a:schemeClr val="tx1">
                    <a:lumMod val="85000"/>
                    <a:lumOff val="15000"/>
                  </a:schemeClr>
                </a:solidFill>
              </a:rPr>
              <a:t>字符串出现次数</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该问题可以使用状态描述如下：</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0</a:t>
            </a:r>
            <a:r>
              <a:rPr lang="zh-CN" altLang="en-US" sz="2000" dirty="0">
                <a:solidFill>
                  <a:schemeClr val="tx1">
                    <a:lumMod val="85000"/>
                    <a:lumOff val="15000"/>
                  </a:schemeClr>
                </a:solidFill>
              </a:rPr>
              <a:t>：计数器不变，还未遇到“</a:t>
            </a:r>
            <a:r>
              <a:rPr lang="en-US" altLang="zh-CN" sz="2000" dirty="0" err="1">
                <a:solidFill>
                  <a:schemeClr val="tx1">
                    <a:lumMod val="85000"/>
                    <a:lumOff val="15000"/>
                  </a:schemeClr>
                </a:solidFill>
              </a:rPr>
              <a:t>i</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1</a:t>
            </a:r>
            <a:r>
              <a:rPr lang="zh-CN" altLang="en-US" sz="2000" dirty="0">
                <a:solidFill>
                  <a:schemeClr val="tx1">
                    <a:lumMod val="85000"/>
                    <a:lumOff val="15000"/>
                  </a:schemeClr>
                </a:solidFill>
              </a:rPr>
              <a:t>：计数器不变，但已遇到“</a:t>
            </a:r>
            <a:r>
              <a:rPr lang="en-US" altLang="zh-CN" sz="2000" dirty="0" err="1">
                <a:solidFill>
                  <a:schemeClr val="tx1">
                    <a:lumMod val="85000"/>
                    <a:lumOff val="15000"/>
                  </a:schemeClr>
                </a:solidFill>
              </a:rPr>
              <a:t>i</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2</a:t>
            </a:r>
            <a:r>
              <a:rPr lang="zh-CN" altLang="en-US" sz="2000" dirty="0">
                <a:solidFill>
                  <a:schemeClr val="tx1">
                    <a:lumMod val="85000"/>
                    <a:lumOff val="15000"/>
                  </a:schemeClr>
                </a:solidFill>
              </a:rPr>
              <a:t>：计数器不变，但已遇到“</a:t>
            </a:r>
            <a:r>
              <a:rPr lang="en-US" altLang="zh-CN" sz="2000" dirty="0">
                <a:solidFill>
                  <a:schemeClr val="tx1">
                    <a:lumMod val="85000"/>
                    <a:lumOff val="15000"/>
                  </a:schemeClr>
                </a:solidFill>
              </a:rPr>
              <a:t>in”</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3</a:t>
            </a:r>
            <a:r>
              <a:rPr lang="zh-CN" altLang="en-US" sz="2000" dirty="0">
                <a:solidFill>
                  <a:schemeClr val="tx1">
                    <a:lumMod val="85000"/>
                    <a:lumOff val="15000"/>
                  </a:schemeClr>
                </a:solidFill>
              </a:rPr>
              <a:t>：计数器加</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共有四种可能的状态</a:t>
            </a:r>
          </a:p>
        </p:txBody>
      </p:sp>
    </p:spTree>
    <p:custDataLst>
      <p:tags r:id="rId1"/>
    </p:custDataLst>
    <p:extLst>
      <p:ext uri="{BB962C8B-B14F-4D97-AF65-F5344CB8AC3E}">
        <p14:creationId xmlns:p14="http://schemas.microsoft.com/office/powerpoint/2010/main" val="408888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时序逻辑电路</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4866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8254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有限状态机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1" y="2103232"/>
            <a:ext cx="11067791" cy="400776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寄存器容量是有限的，所以状态的</a:t>
            </a:r>
            <a:r>
              <a:rPr lang="zh-CN" altLang="en-US" sz="2400" dirty="0">
                <a:solidFill>
                  <a:srgbClr val="B88F4D"/>
                </a:solidFill>
              </a:rPr>
              <a:t>数目必须是有限</a:t>
            </a:r>
            <a:r>
              <a:rPr lang="zh-CN" altLang="en-US" sz="2400" dirty="0">
                <a:solidFill>
                  <a:schemeClr val="tx1">
                    <a:lumMod val="85000"/>
                    <a:lumOff val="15000"/>
                  </a:schemeClr>
                </a:solidFill>
              </a:rPr>
              <a:t>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通常，使用有限状态机来描述系统的行为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有限状态机由</a:t>
            </a:r>
            <a:r>
              <a:rPr lang="en-US" altLang="zh-CN" sz="2400" dirty="0">
                <a:solidFill>
                  <a:schemeClr val="tx1">
                    <a:lumMod val="85000"/>
                    <a:lumOff val="15000"/>
                  </a:schemeClr>
                </a:solidFill>
              </a:rPr>
              <a:t>5</a:t>
            </a:r>
            <a:r>
              <a:rPr lang="zh-CN" altLang="en-US" sz="2400" dirty="0">
                <a:solidFill>
                  <a:schemeClr val="tx1">
                    <a:lumMod val="85000"/>
                    <a:lumOff val="15000"/>
                  </a:schemeClr>
                </a:solidFill>
              </a:rPr>
              <a:t>个元素组成：</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有限数目的外部输入；</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有限数目的输出；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明确定义的</a:t>
            </a:r>
            <a:r>
              <a:rPr lang="zh-CN" altLang="en-US" sz="2000" dirty="0">
                <a:solidFill>
                  <a:srgbClr val="B88F4D"/>
                </a:solidFill>
              </a:rPr>
              <a:t>状态转换函数</a:t>
            </a:r>
            <a:r>
              <a:rPr lang="zh-CN" altLang="en-US" sz="2000" dirty="0">
                <a:solidFill>
                  <a:schemeClr val="tx1">
                    <a:lumMod val="85000"/>
                    <a:lumOff val="15000"/>
                  </a:schemeClr>
                </a:solidFill>
              </a:rPr>
              <a:t>；</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明确定义的</a:t>
            </a:r>
            <a:r>
              <a:rPr lang="zh-CN" altLang="en-US" sz="2000" dirty="0">
                <a:solidFill>
                  <a:srgbClr val="C00000"/>
                </a:solidFill>
              </a:rPr>
              <a:t>输出函数</a:t>
            </a:r>
            <a:r>
              <a:rPr lang="zh-CN" altLang="en-US" sz="2000" dirty="0">
                <a:solidFill>
                  <a:schemeClr val="tx1">
                    <a:lumMod val="85000"/>
                    <a:lumOff val="15000"/>
                  </a:schemeClr>
                </a:solidFill>
              </a:rPr>
              <a:t>。</a:t>
            </a:r>
          </a:p>
        </p:txBody>
      </p:sp>
    </p:spTree>
    <p:custDataLst>
      <p:tags r:id="rId1"/>
    </p:custDataLst>
    <p:extLst>
      <p:ext uri="{BB962C8B-B14F-4D97-AF65-F5344CB8AC3E}">
        <p14:creationId xmlns:p14="http://schemas.microsoft.com/office/powerpoint/2010/main" val="2852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9966806" cy="308443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有限状态机可以通过状态图被方便的表示出来</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一组圆（每一个圆对应于一个状态），和一些状态之间的一组连接弧线（每条连接弧线被画为一个箭头）</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每一条弧线确定一个状态的转换</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每条弧线的箭头说明系统从哪一个状态来，要到哪一个状态去</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把来的状态称为</a:t>
            </a:r>
            <a:r>
              <a:rPr lang="zh-CN" altLang="en-US" sz="2000" dirty="0">
                <a:solidFill>
                  <a:srgbClr val="B88F4D"/>
                </a:solidFill>
              </a:rPr>
              <a:t>当前状态</a:t>
            </a:r>
            <a:r>
              <a:rPr lang="zh-CN" altLang="en-US" sz="2000" dirty="0">
                <a:solidFill>
                  <a:schemeClr val="tx1">
                    <a:lumMod val="85000"/>
                    <a:lumOff val="15000"/>
                  </a:schemeClr>
                </a:solidFill>
              </a:rPr>
              <a:t>，要去的状态称为</a:t>
            </a:r>
            <a:r>
              <a:rPr lang="zh-CN" altLang="en-US" sz="2000" dirty="0">
                <a:solidFill>
                  <a:srgbClr val="B88F4D"/>
                </a:solidFill>
              </a:rPr>
              <a:t>下一个状态（或次态）</a:t>
            </a:r>
          </a:p>
        </p:txBody>
      </p:sp>
    </p:spTree>
    <p:custDataLst>
      <p:tags r:id="rId1"/>
    </p:custDataLst>
    <p:extLst>
      <p:ext uri="{BB962C8B-B14F-4D97-AF65-F5344CB8AC3E}">
        <p14:creationId xmlns:p14="http://schemas.microsoft.com/office/powerpoint/2010/main" val="3967620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6384199" cy="391543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状态图示例：计算“</a:t>
            </a:r>
            <a:r>
              <a:rPr lang="en-US" altLang="zh-CN" sz="2400" dirty="0">
                <a:solidFill>
                  <a:schemeClr val="tx1">
                    <a:lumMod val="85000"/>
                    <a:lumOff val="15000"/>
                  </a:schemeClr>
                </a:solidFill>
              </a:rPr>
              <a:t>int”</a:t>
            </a:r>
            <a:r>
              <a:rPr lang="zh-CN" altLang="en-US" sz="2400" dirty="0">
                <a:solidFill>
                  <a:schemeClr val="tx1">
                    <a:lumMod val="85000"/>
                    <a:lumOff val="15000"/>
                  </a:schemeClr>
                </a:solidFill>
              </a:rPr>
              <a:t>字符串出现次数</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由</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个状态组成，有</a:t>
            </a:r>
            <a:r>
              <a:rPr lang="en-US" altLang="zh-CN" sz="2400" dirty="0">
                <a:solidFill>
                  <a:schemeClr val="tx1">
                    <a:lumMod val="85000"/>
                    <a:lumOff val="15000"/>
                  </a:schemeClr>
                </a:solidFill>
              </a:rPr>
              <a:t>10</a:t>
            </a:r>
            <a:r>
              <a:rPr lang="zh-CN" altLang="en-US" sz="2400" dirty="0">
                <a:solidFill>
                  <a:schemeClr val="tx1">
                    <a:lumMod val="85000"/>
                    <a:lumOff val="15000"/>
                  </a:schemeClr>
                </a:solidFill>
              </a:rPr>
              <a:t>个状态转换</a:t>
            </a:r>
          </a:p>
          <a:p>
            <a:pPr marL="800100" lvl="2" indent="-342900">
              <a:lnSpc>
                <a:spcPct val="150000"/>
              </a:lnSpc>
              <a:buFont typeface="Arial" panose="020B0604020202020204" pitchFamily="34" charset="0"/>
              <a:buChar char="•"/>
            </a:pPr>
            <a:r>
              <a:rPr lang="zh-CN" altLang="en-US" sz="2000" dirty="0">
                <a:solidFill>
                  <a:srgbClr val="B88F4D"/>
                </a:solidFill>
              </a:rPr>
              <a:t>外部输入</a:t>
            </a:r>
            <a:r>
              <a:rPr lang="zh-CN" altLang="en-US" sz="2000" dirty="0">
                <a:solidFill>
                  <a:schemeClr val="tx1">
                    <a:lumMod val="85000"/>
                    <a:lumOff val="15000"/>
                  </a:schemeClr>
                </a:solidFill>
              </a:rPr>
              <a:t>是读到的字符</a:t>
            </a:r>
          </a:p>
          <a:p>
            <a:pPr marL="800100" lvl="2" indent="-342900">
              <a:lnSpc>
                <a:spcPct val="150000"/>
              </a:lnSpc>
              <a:buFont typeface="Arial" panose="020B0604020202020204" pitchFamily="34" charset="0"/>
              <a:buChar char="•"/>
            </a:pPr>
            <a:r>
              <a:rPr lang="zh-CN" altLang="en-US" sz="2000" dirty="0">
                <a:solidFill>
                  <a:srgbClr val="B88F4D"/>
                </a:solidFill>
              </a:rPr>
              <a:t>下一个状态</a:t>
            </a:r>
            <a:r>
              <a:rPr lang="zh-CN" altLang="en-US" sz="2000" dirty="0">
                <a:solidFill>
                  <a:schemeClr val="tx1">
                    <a:lumMod val="85000"/>
                    <a:lumOff val="15000"/>
                  </a:schemeClr>
                </a:solidFill>
              </a:rPr>
              <a:t>是由当前状态和当前的外部输入的组合决定的</a:t>
            </a:r>
          </a:p>
          <a:p>
            <a:pPr marL="800100" lvl="2" indent="-342900">
              <a:lnSpc>
                <a:spcPct val="150000"/>
              </a:lnSpc>
              <a:buFont typeface="Arial" panose="020B0604020202020204" pitchFamily="34" charset="0"/>
              <a:buChar char="•"/>
            </a:pPr>
            <a:r>
              <a:rPr lang="zh-CN" altLang="en-US" sz="2000" dirty="0">
                <a:solidFill>
                  <a:srgbClr val="B88F4D"/>
                </a:solidFill>
              </a:rPr>
              <a:t>系统的输出</a:t>
            </a:r>
            <a:r>
              <a:rPr lang="zh-CN" altLang="en-US" sz="2000" dirty="0">
                <a:solidFill>
                  <a:schemeClr val="tx1">
                    <a:lumMod val="85000"/>
                    <a:lumOff val="15000"/>
                  </a:schemeClr>
                </a:solidFill>
              </a:rPr>
              <a:t>为计数器的值：当系统的状态是</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时，计数器的值不变；当系统的状态是</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时，计数器的值加</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并输出</a:t>
            </a:r>
            <a:endParaRPr lang="en-US" altLang="zh-CN" sz="2000"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770259BD-618D-D7E4-4D43-0F7B4D3758B6}"/>
              </a:ext>
            </a:extLst>
          </p:cNvPr>
          <p:cNvGrpSpPr/>
          <p:nvPr/>
        </p:nvGrpSpPr>
        <p:grpSpPr>
          <a:xfrm>
            <a:off x="7590692" y="1522175"/>
            <a:ext cx="4134463" cy="3891190"/>
            <a:chOff x="3322638" y="3952875"/>
            <a:chExt cx="2962275" cy="2806700"/>
          </a:xfrm>
        </p:grpSpPr>
        <p:sp>
          <p:nvSpPr>
            <p:cNvPr id="5" name="Oval 52">
              <a:extLst>
                <a:ext uri="{FF2B5EF4-FFF2-40B4-BE49-F238E27FC236}">
                  <a16:creationId xmlns:a16="http://schemas.microsoft.com/office/drawing/2014/main" id="{0A1CCA5C-F54A-7055-FD84-77BFC5C6F35F}"/>
                </a:ext>
              </a:extLst>
            </p:cNvPr>
            <p:cNvSpPr>
              <a:spLocks noChangeArrowheads="1"/>
            </p:cNvSpPr>
            <p:nvPr/>
          </p:nvSpPr>
          <p:spPr bwMode="auto">
            <a:xfrm>
              <a:off x="3857625" y="4267200"/>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0</a:t>
              </a:r>
              <a:endParaRPr lang="en-US" altLang="zh-CN" sz="4400" b="1">
                <a:solidFill>
                  <a:srgbClr val="C00000"/>
                </a:solidFill>
              </a:endParaRPr>
            </a:p>
          </p:txBody>
        </p:sp>
        <p:sp>
          <p:nvSpPr>
            <p:cNvPr id="6" name="Line 51">
              <a:extLst>
                <a:ext uri="{FF2B5EF4-FFF2-40B4-BE49-F238E27FC236}">
                  <a16:creationId xmlns:a16="http://schemas.microsoft.com/office/drawing/2014/main" id="{8B559122-E0FF-B266-A6E0-EF631390363E}"/>
                </a:ext>
              </a:extLst>
            </p:cNvPr>
            <p:cNvSpPr>
              <a:spLocks noChangeShapeType="1"/>
            </p:cNvSpPr>
            <p:nvPr/>
          </p:nvSpPr>
          <p:spPr bwMode="auto">
            <a:xfrm>
              <a:off x="4448175" y="4543425"/>
              <a:ext cx="8937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7" name="Arc 50">
              <a:extLst>
                <a:ext uri="{FF2B5EF4-FFF2-40B4-BE49-F238E27FC236}">
                  <a16:creationId xmlns:a16="http://schemas.microsoft.com/office/drawing/2014/main" id="{11347DFF-93CF-9832-AB78-3BE9453C53D1}"/>
                </a:ext>
              </a:extLst>
            </p:cNvPr>
            <p:cNvSpPr>
              <a:spLocks/>
            </p:cNvSpPr>
            <p:nvPr/>
          </p:nvSpPr>
          <p:spPr bwMode="auto">
            <a:xfrm rot="9579116" flipV="1">
              <a:off x="3416300" y="4367213"/>
              <a:ext cx="533400" cy="590550"/>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8" name="Text Box 49">
              <a:extLst>
                <a:ext uri="{FF2B5EF4-FFF2-40B4-BE49-F238E27FC236}">
                  <a16:creationId xmlns:a16="http://schemas.microsoft.com/office/drawing/2014/main" id="{756C72D9-E038-1D03-BFB5-C14AAA1A5575}"/>
                </a:ext>
              </a:extLst>
            </p:cNvPr>
            <p:cNvSpPr txBox="1">
              <a:spLocks noChangeArrowheads="1"/>
            </p:cNvSpPr>
            <p:nvPr/>
          </p:nvSpPr>
          <p:spPr bwMode="auto">
            <a:xfrm>
              <a:off x="5462588" y="4859338"/>
              <a:ext cx="457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n</a:t>
              </a:r>
              <a:endParaRPr lang="en-US" altLang="zh-CN" sz="4400" b="1">
                <a:solidFill>
                  <a:srgbClr val="C00000"/>
                </a:solidFill>
              </a:endParaRPr>
            </a:p>
          </p:txBody>
        </p:sp>
        <p:sp>
          <p:nvSpPr>
            <p:cNvPr id="10" name="Oval 48">
              <a:extLst>
                <a:ext uri="{FF2B5EF4-FFF2-40B4-BE49-F238E27FC236}">
                  <a16:creationId xmlns:a16="http://schemas.microsoft.com/office/drawing/2014/main" id="{E298AA0C-CD77-3191-B790-6BD1CA08A323}"/>
                </a:ext>
              </a:extLst>
            </p:cNvPr>
            <p:cNvSpPr>
              <a:spLocks noChangeArrowheads="1"/>
            </p:cNvSpPr>
            <p:nvPr/>
          </p:nvSpPr>
          <p:spPr bwMode="auto">
            <a:xfrm>
              <a:off x="5343525" y="4257675"/>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1</a:t>
              </a:r>
              <a:endParaRPr lang="en-US" altLang="zh-CN" sz="4400" b="1">
                <a:solidFill>
                  <a:srgbClr val="C00000"/>
                </a:solidFill>
              </a:endParaRPr>
            </a:p>
          </p:txBody>
        </p:sp>
        <p:sp>
          <p:nvSpPr>
            <p:cNvPr id="11" name="Line 47">
              <a:extLst>
                <a:ext uri="{FF2B5EF4-FFF2-40B4-BE49-F238E27FC236}">
                  <a16:creationId xmlns:a16="http://schemas.microsoft.com/office/drawing/2014/main" id="{5566DA38-7C86-EE7F-39C4-C7435577DCE4}"/>
                </a:ext>
              </a:extLst>
            </p:cNvPr>
            <p:cNvSpPr>
              <a:spLocks noChangeShapeType="1"/>
            </p:cNvSpPr>
            <p:nvPr/>
          </p:nvSpPr>
          <p:spPr bwMode="auto">
            <a:xfrm rot="5400000">
              <a:off x="5179219" y="5266531"/>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12" name="Oval 46">
              <a:extLst>
                <a:ext uri="{FF2B5EF4-FFF2-40B4-BE49-F238E27FC236}">
                  <a16:creationId xmlns:a16="http://schemas.microsoft.com/office/drawing/2014/main" id="{EE739DE4-7B1E-4A5F-FCBA-DE27714DC18C}"/>
                </a:ext>
              </a:extLst>
            </p:cNvPr>
            <p:cNvSpPr>
              <a:spLocks noChangeArrowheads="1"/>
            </p:cNvSpPr>
            <p:nvPr/>
          </p:nvSpPr>
          <p:spPr bwMode="auto">
            <a:xfrm>
              <a:off x="5334000" y="5715000"/>
              <a:ext cx="585788"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2</a:t>
              </a:r>
              <a:endParaRPr lang="en-US" altLang="zh-CN" sz="4400" b="1">
                <a:solidFill>
                  <a:srgbClr val="C00000"/>
                </a:solidFill>
              </a:endParaRPr>
            </a:p>
          </p:txBody>
        </p:sp>
        <p:sp>
          <p:nvSpPr>
            <p:cNvPr id="13" name="Line 45">
              <a:extLst>
                <a:ext uri="{FF2B5EF4-FFF2-40B4-BE49-F238E27FC236}">
                  <a16:creationId xmlns:a16="http://schemas.microsoft.com/office/drawing/2014/main" id="{79265969-88D5-EE24-6EFD-6849B1007E1B}"/>
                </a:ext>
              </a:extLst>
            </p:cNvPr>
            <p:cNvSpPr>
              <a:spLocks noChangeShapeType="1"/>
            </p:cNvSpPr>
            <p:nvPr/>
          </p:nvSpPr>
          <p:spPr bwMode="auto">
            <a:xfrm>
              <a:off x="4438650" y="6010275"/>
              <a:ext cx="8953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3600"/>
            </a:p>
          </p:txBody>
        </p:sp>
        <p:sp>
          <p:nvSpPr>
            <p:cNvPr id="14" name="Oval 44">
              <a:extLst>
                <a:ext uri="{FF2B5EF4-FFF2-40B4-BE49-F238E27FC236}">
                  <a16:creationId xmlns:a16="http://schemas.microsoft.com/office/drawing/2014/main" id="{4066DC92-1B62-7BC5-69BA-C6BE21F80EE0}"/>
                </a:ext>
              </a:extLst>
            </p:cNvPr>
            <p:cNvSpPr>
              <a:spLocks noChangeArrowheads="1"/>
            </p:cNvSpPr>
            <p:nvPr/>
          </p:nvSpPr>
          <p:spPr bwMode="auto">
            <a:xfrm>
              <a:off x="3848100" y="5715000"/>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600" b="1">
                  <a:solidFill>
                    <a:srgbClr val="C00000"/>
                  </a:solidFill>
                </a:rPr>
                <a:t>3</a:t>
              </a:r>
              <a:endParaRPr lang="en-US" altLang="zh-CN" sz="4400" b="1">
                <a:solidFill>
                  <a:srgbClr val="C00000"/>
                </a:solidFill>
              </a:endParaRPr>
            </a:p>
          </p:txBody>
        </p:sp>
        <p:sp>
          <p:nvSpPr>
            <p:cNvPr id="15" name="Line 43">
              <a:extLst>
                <a:ext uri="{FF2B5EF4-FFF2-40B4-BE49-F238E27FC236}">
                  <a16:creationId xmlns:a16="http://schemas.microsoft.com/office/drawing/2014/main" id="{2178136B-A785-4425-1388-D09A7AFAD278}"/>
                </a:ext>
              </a:extLst>
            </p:cNvPr>
            <p:cNvSpPr>
              <a:spLocks noChangeShapeType="1"/>
            </p:cNvSpPr>
            <p:nvPr/>
          </p:nvSpPr>
          <p:spPr bwMode="auto">
            <a:xfrm rot="5400000">
              <a:off x="3694113" y="5286375"/>
              <a:ext cx="8953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3600"/>
            </a:p>
          </p:txBody>
        </p:sp>
        <p:sp>
          <p:nvSpPr>
            <p:cNvPr id="16" name="Text Box 42">
              <a:extLst>
                <a:ext uri="{FF2B5EF4-FFF2-40B4-BE49-F238E27FC236}">
                  <a16:creationId xmlns:a16="http://schemas.microsoft.com/office/drawing/2014/main" id="{D3DF1939-187D-FD80-A2A3-5E6B2B8720F2}"/>
                </a:ext>
              </a:extLst>
            </p:cNvPr>
            <p:cNvSpPr txBox="1">
              <a:spLocks noChangeArrowheads="1"/>
            </p:cNvSpPr>
            <p:nvPr/>
          </p:nvSpPr>
          <p:spPr bwMode="auto">
            <a:xfrm>
              <a:off x="5100638" y="5970588"/>
              <a:ext cx="45878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t</a:t>
              </a:r>
              <a:endParaRPr lang="en-US" altLang="zh-CN" sz="4400" b="1">
                <a:solidFill>
                  <a:srgbClr val="C00000"/>
                </a:solidFill>
              </a:endParaRPr>
            </a:p>
          </p:txBody>
        </p:sp>
        <p:sp>
          <p:nvSpPr>
            <p:cNvPr id="17" name="Text Box 41">
              <a:extLst>
                <a:ext uri="{FF2B5EF4-FFF2-40B4-BE49-F238E27FC236}">
                  <a16:creationId xmlns:a16="http://schemas.microsoft.com/office/drawing/2014/main" id="{1776967F-F23C-E17E-A07E-86D8D2FFB7A5}"/>
                </a:ext>
              </a:extLst>
            </p:cNvPr>
            <p:cNvSpPr txBox="1">
              <a:spLocks noChangeArrowheads="1"/>
            </p:cNvSpPr>
            <p:nvPr/>
          </p:nvSpPr>
          <p:spPr bwMode="auto">
            <a:xfrm>
              <a:off x="4495800" y="4333875"/>
              <a:ext cx="4587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18" name="Text Box 40">
              <a:extLst>
                <a:ext uri="{FF2B5EF4-FFF2-40B4-BE49-F238E27FC236}">
                  <a16:creationId xmlns:a16="http://schemas.microsoft.com/office/drawing/2014/main" id="{D0DFC111-8355-AECB-8A5D-4A5BE0B92F38}"/>
                </a:ext>
              </a:extLst>
            </p:cNvPr>
            <p:cNvSpPr txBox="1">
              <a:spLocks noChangeArrowheads="1"/>
            </p:cNvSpPr>
            <p:nvPr/>
          </p:nvSpPr>
          <p:spPr bwMode="auto">
            <a:xfrm>
              <a:off x="3322638" y="4933950"/>
              <a:ext cx="7731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19" name="Arc 39">
              <a:extLst>
                <a:ext uri="{FF2B5EF4-FFF2-40B4-BE49-F238E27FC236}">
                  <a16:creationId xmlns:a16="http://schemas.microsoft.com/office/drawing/2014/main" id="{58680783-9023-6295-5528-1E187C706A33}"/>
                </a:ext>
              </a:extLst>
            </p:cNvPr>
            <p:cNvSpPr>
              <a:spLocks/>
            </p:cNvSpPr>
            <p:nvPr/>
          </p:nvSpPr>
          <p:spPr bwMode="auto">
            <a:xfrm rot="1060561" flipH="1">
              <a:off x="4094163" y="3994150"/>
              <a:ext cx="1535112" cy="1054100"/>
            </a:xfrm>
            <a:custGeom>
              <a:avLst/>
              <a:gdLst>
                <a:gd name="T0" fmla="*/ 0 w 22235"/>
                <a:gd name="T1" fmla="*/ 2147483647 h 21600"/>
                <a:gd name="T2" fmla="*/ 2147483647 w 22235"/>
                <a:gd name="T3" fmla="*/ 2147483647 h 21600"/>
                <a:gd name="T4" fmla="*/ 2147483647 w 22235"/>
                <a:gd name="T5" fmla="*/ 2147483647 h 21600"/>
                <a:gd name="T6" fmla="*/ 0 60000 65536"/>
                <a:gd name="T7" fmla="*/ 0 60000 65536"/>
                <a:gd name="T8" fmla="*/ 0 60000 65536"/>
                <a:gd name="T9" fmla="*/ 0 w 22235"/>
                <a:gd name="T10" fmla="*/ 0 h 21600"/>
                <a:gd name="T11" fmla="*/ 22235 w 22235"/>
                <a:gd name="T12" fmla="*/ 21600 h 21600"/>
              </a:gdLst>
              <a:ahLst/>
              <a:cxnLst>
                <a:cxn ang="T6">
                  <a:pos x="T0" y="T1"/>
                </a:cxn>
                <a:cxn ang="T7">
                  <a:pos x="T2" y="T3"/>
                </a:cxn>
                <a:cxn ang="T8">
                  <a:pos x="T4" y="T5"/>
                </a:cxn>
              </a:cxnLst>
              <a:rect l="T9" t="T10" r="T11" b="T12"/>
              <a:pathLst>
                <a:path w="22235" h="21600" fill="none" extrusionOk="0">
                  <a:moveTo>
                    <a:pt x="-1" y="388"/>
                  </a:moveTo>
                  <a:cubicBezTo>
                    <a:pt x="1343" y="130"/>
                    <a:pt x="2709" y="-1"/>
                    <a:pt x="4078" y="0"/>
                  </a:cubicBezTo>
                  <a:cubicBezTo>
                    <a:pt x="11419" y="0"/>
                    <a:pt x="18258" y="3728"/>
                    <a:pt x="22234" y="9900"/>
                  </a:cubicBezTo>
                </a:path>
                <a:path w="22235" h="21600" stroke="0" extrusionOk="0">
                  <a:moveTo>
                    <a:pt x="-1" y="388"/>
                  </a:moveTo>
                  <a:cubicBezTo>
                    <a:pt x="1343" y="130"/>
                    <a:pt x="2709" y="-1"/>
                    <a:pt x="4078" y="0"/>
                  </a:cubicBezTo>
                  <a:cubicBezTo>
                    <a:pt x="11419" y="0"/>
                    <a:pt x="18258" y="3728"/>
                    <a:pt x="22234" y="9900"/>
                  </a:cubicBezTo>
                  <a:lnTo>
                    <a:pt x="4078" y="21600"/>
                  </a:lnTo>
                  <a:lnTo>
                    <a:pt x="-1" y="388"/>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1" name="Text Box 38">
              <a:extLst>
                <a:ext uri="{FF2B5EF4-FFF2-40B4-BE49-F238E27FC236}">
                  <a16:creationId xmlns:a16="http://schemas.microsoft.com/office/drawing/2014/main" id="{97FDBA15-53F3-0747-3151-1D4C0A0AA447}"/>
                </a:ext>
              </a:extLst>
            </p:cNvPr>
            <p:cNvSpPr txBox="1">
              <a:spLocks noChangeArrowheads="1"/>
            </p:cNvSpPr>
            <p:nvPr/>
          </p:nvSpPr>
          <p:spPr bwMode="auto">
            <a:xfrm>
              <a:off x="4689475" y="4087813"/>
              <a:ext cx="77311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n</a:t>
              </a:r>
              <a:r>
                <a:rPr lang="zh-CN" altLang="en-US" sz="1600" b="1">
                  <a:solidFill>
                    <a:srgbClr val="C00000"/>
                  </a:solidFill>
                </a:rPr>
                <a:t>、</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2" name="Arc 37">
              <a:extLst>
                <a:ext uri="{FF2B5EF4-FFF2-40B4-BE49-F238E27FC236}">
                  <a16:creationId xmlns:a16="http://schemas.microsoft.com/office/drawing/2014/main" id="{61C6AF8C-59FB-6E59-A67B-BCAB34884758}"/>
                </a:ext>
              </a:extLst>
            </p:cNvPr>
            <p:cNvSpPr>
              <a:spLocks/>
            </p:cNvSpPr>
            <p:nvPr/>
          </p:nvSpPr>
          <p:spPr bwMode="auto">
            <a:xfrm rot="1620803" flipV="1">
              <a:off x="4749800" y="4484688"/>
              <a:ext cx="1509713" cy="2274887"/>
            </a:xfrm>
            <a:custGeom>
              <a:avLst/>
              <a:gdLst>
                <a:gd name="T0" fmla="*/ 0 w 30974"/>
                <a:gd name="T1" fmla="*/ 2147483647 h 42849"/>
                <a:gd name="T2" fmla="*/ 2147483647 w 30974"/>
                <a:gd name="T3" fmla="*/ 2147483647 h 42849"/>
                <a:gd name="T4" fmla="*/ 2147483647 w 30974"/>
                <a:gd name="T5" fmla="*/ 2147483647 h 42849"/>
                <a:gd name="T6" fmla="*/ 0 60000 65536"/>
                <a:gd name="T7" fmla="*/ 0 60000 65536"/>
                <a:gd name="T8" fmla="*/ 0 60000 65536"/>
                <a:gd name="T9" fmla="*/ 0 w 30974"/>
                <a:gd name="T10" fmla="*/ 0 h 42849"/>
                <a:gd name="T11" fmla="*/ 30974 w 30974"/>
                <a:gd name="T12" fmla="*/ 42849 h 42849"/>
              </a:gdLst>
              <a:ahLst/>
              <a:cxnLst>
                <a:cxn ang="T6">
                  <a:pos x="T0" y="T1"/>
                </a:cxn>
                <a:cxn ang="T7">
                  <a:pos x="T2" y="T3"/>
                </a:cxn>
                <a:cxn ang="T8">
                  <a:pos x="T4" y="T5"/>
                </a:cxn>
              </a:cxnLst>
              <a:rect l="T9" t="T10" r="T11" b="T12"/>
              <a:pathLst>
                <a:path w="30974" h="42849" fill="none" extrusionOk="0">
                  <a:moveTo>
                    <a:pt x="0" y="2140"/>
                  </a:moveTo>
                  <a:cubicBezTo>
                    <a:pt x="2924" y="731"/>
                    <a:pt x="6128" y="-1"/>
                    <a:pt x="9374" y="0"/>
                  </a:cubicBezTo>
                  <a:cubicBezTo>
                    <a:pt x="21303" y="0"/>
                    <a:pt x="30974" y="9670"/>
                    <a:pt x="30974" y="21600"/>
                  </a:cubicBezTo>
                  <a:cubicBezTo>
                    <a:pt x="30974" y="32033"/>
                    <a:pt x="23516" y="40975"/>
                    <a:pt x="13252" y="42849"/>
                  </a:cubicBezTo>
                </a:path>
                <a:path w="30974" h="42849" stroke="0" extrusionOk="0">
                  <a:moveTo>
                    <a:pt x="0" y="2140"/>
                  </a:moveTo>
                  <a:cubicBezTo>
                    <a:pt x="2924" y="731"/>
                    <a:pt x="6128" y="-1"/>
                    <a:pt x="9374" y="0"/>
                  </a:cubicBezTo>
                  <a:cubicBezTo>
                    <a:pt x="21303" y="0"/>
                    <a:pt x="30974" y="9670"/>
                    <a:pt x="30974" y="21600"/>
                  </a:cubicBezTo>
                  <a:cubicBezTo>
                    <a:pt x="30974" y="32033"/>
                    <a:pt x="23516" y="40975"/>
                    <a:pt x="13252" y="42849"/>
                  </a:cubicBezTo>
                  <a:lnTo>
                    <a:pt x="9374" y="21600"/>
                  </a:lnTo>
                  <a:lnTo>
                    <a:pt x="0" y="214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3" name="Text Box 36">
              <a:extLst>
                <a:ext uri="{FF2B5EF4-FFF2-40B4-BE49-F238E27FC236}">
                  <a16:creationId xmlns:a16="http://schemas.microsoft.com/office/drawing/2014/main" id="{8B4F4DC5-2C2E-F96A-0D66-088774EB237A}"/>
                </a:ext>
              </a:extLst>
            </p:cNvPr>
            <p:cNvSpPr txBox="1">
              <a:spLocks noChangeArrowheads="1"/>
            </p:cNvSpPr>
            <p:nvPr/>
          </p:nvSpPr>
          <p:spPr bwMode="auto">
            <a:xfrm>
              <a:off x="4352925" y="6286500"/>
              <a:ext cx="457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24" name="Line 35">
              <a:extLst>
                <a:ext uri="{FF2B5EF4-FFF2-40B4-BE49-F238E27FC236}">
                  <a16:creationId xmlns:a16="http://schemas.microsoft.com/office/drawing/2014/main" id="{BD389DDA-8FF4-F8E3-8CE0-5CA8A6F000C9}"/>
                </a:ext>
              </a:extLst>
            </p:cNvPr>
            <p:cNvSpPr>
              <a:spLocks noChangeShapeType="1"/>
            </p:cNvSpPr>
            <p:nvPr/>
          </p:nvSpPr>
          <p:spPr bwMode="auto">
            <a:xfrm flipH="1" flipV="1">
              <a:off x="4362450" y="4751388"/>
              <a:ext cx="1057275" cy="1046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600"/>
            </a:p>
          </p:txBody>
        </p:sp>
        <p:sp>
          <p:nvSpPr>
            <p:cNvPr id="25" name="Text Box 34">
              <a:extLst>
                <a:ext uri="{FF2B5EF4-FFF2-40B4-BE49-F238E27FC236}">
                  <a16:creationId xmlns:a16="http://schemas.microsoft.com/office/drawing/2014/main" id="{4E514215-94AE-6509-AD55-DB9636F1632A}"/>
                </a:ext>
              </a:extLst>
            </p:cNvPr>
            <p:cNvSpPr txBox="1">
              <a:spLocks noChangeArrowheads="1"/>
            </p:cNvSpPr>
            <p:nvPr/>
          </p:nvSpPr>
          <p:spPr bwMode="auto">
            <a:xfrm>
              <a:off x="4648200" y="5651500"/>
              <a:ext cx="771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t</a:t>
              </a:r>
              <a:r>
                <a:rPr lang="zh-CN" altLang="en-US" sz="1600" b="1">
                  <a:solidFill>
                    <a:srgbClr val="C00000"/>
                  </a:solidFill>
                </a:rPr>
                <a:t>、</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6" name="Text Box 33">
              <a:extLst>
                <a:ext uri="{FF2B5EF4-FFF2-40B4-BE49-F238E27FC236}">
                  <a16:creationId xmlns:a16="http://schemas.microsoft.com/office/drawing/2014/main" id="{83DED974-EBFE-036D-4C76-E64ECB6E43B8}"/>
                </a:ext>
              </a:extLst>
            </p:cNvPr>
            <p:cNvSpPr txBox="1">
              <a:spLocks noChangeArrowheads="1"/>
            </p:cNvSpPr>
            <p:nvPr/>
          </p:nvSpPr>
          <p:spPr bwMode="auto">
            <a:xfrm>
              <a:off x="3579813" y="5534025"/>
              <a:ext cx="7731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600" b="1">
                  <a:solidFill>
                    <a:srgbClr val="C00000"/>
                  </a:solidFill>
                </a:rPr>
                <a:t>除</a:t>
              </a:r>
              <a:r>
                <a:rPr lang="en-US" altLang="zh-CN" sz="1600" b="1">
                  <a:solidFill>
                    <a:srgbClr val="C00000"/>
                  </a:solidFill>
                </a:rPr>
                <a:t>i</a:t>
              </a:r>
              <a:r>
                <a:rPr lang="zh-CN" altLang="en-US" sz="1600" b="1">
                  <a:solidFill>
                    <a:srgbClr val="C00000"/>
                  </a:solidFill>
                </a:rPr>
                <a:t>之外</a:t>
              </a:r>
              <a:endParaRPr lang="zh-CN" altLang="en-US" sz="4400" b="1">
                <a:solidFill>
                  <a:srgbClr val="C00000"/>
                </a:solidFill>
              </a:endParaRPr>
            </a:p>
          </p:txBody>
        </p:sp>
        <p:sp>
          <p:nvSpPr>
            <p:cNvPr id="27" name="Arc 32">
              <a:extLst>
                <a:ext uri="{FF2B5EF4-FFF2-40B4-BE49-F238E27FC236}">
                  <a16:creationId xmlns:a16="http://schemas.microsoft.com/office/drawing/2014/main" id="{0BAA6A0B-51EC-F5DC-08F5-6FA0C240D9E8}"/>
                </a:ext>
              </a:extLst>
            </p:cNvPr>
            <p:cNvSpPr>
              <a:spLocks/>
            </p:cNvSpPr>
            <p:nvPr/>
          </p:nvSpPr>
          <p:spPr bwMode="auto">
            <a:xfrm rot="6448115" flipH="1">
              <a:off x="4962525" y="4648201"/>
              <a:ext cx="1089025" cy="1054100"/>
            </a:xfrm>
            <a:custGeom>
              <a:avLst/>
              <a:gdLst>
                <a:gd name="T0" fmla="*/ 2147483647 w 15773"/>
                <a:gd name="T1" fmla="*/ 0 h 21597"/>
                <a:gd name="T2" fmla="*/ 2147483647 w 15773"/>
                <a:gd name="T3" fmla="*/ 2147483647 h 21597"/>
                <a:gd name="T4" fmla="*/ 0 w 15773"/>
                <a:gd name="T5" fmla="*/ 2147483647 h 21597"/>
                <a:gd name="T6" fmla="*/ 0 60000 65536"/>
                <a:gd name="T7" fmla="*/ 0 60000 65536"/>
                <a:gd name="T8" fmla="*/ 0 60000 65536"/>
                <a:gd name="T9" fmla="*/ 0 w 15773"/>
                <a:gd name="T10" fmla="*/ 0 h 21597"/>
                <a:gd name="T11" fmla="*/ 15773 w 15773"/>
                <a:gd name="T12" fmla="*/ 21597 h 21597"/>
              </a:gdLst>
              <a:ahLst/>
              <a:cxnLst>
                <a:cxn ang="T6">
                  <a:pos x="T0" y="T1"/>
                </a:cxn>
                <a:cxn ang="T7">
                  <a:pos x="T2" y="T3"/>
                </a:cxn>
                <a:cxn ang="T8">
                  <a:pos x="T4" y="T5"/>
                </a:cxn>
              </a:cxnLst>
              <a:rect l="T9" t="T10" r="T11" b="T12"/>
              <a:pathLst>
                <a:path w="15773" h="21597" fill="none" extrusionOk="0">
                  <a:moveTo>
                    <a:pt x="386" y="0"/>
                  </a:moveTo>
                  <a:cubicBezTo>
                    <a:pt x="6229" y="105"/>
                    <a:pt x="11780" y="2572"/>
                    <a:pt x="15773" y="6839"/>
                  </a:cubicBezTo>
                </a:path>
                <a:path w="15773" h="21597" stroke="0" extrusionOk="0">
                  <a:moveTo>
                    <a:pt x="386" y="0"/>
                  </a:moveTo>
                  <a:cubicBezTo>
                    <a:pt x="6229" y="105"/>
                    <a:pt x="11780" y="2572"/>
                    <a:pt x="15773" y="6839"/>
                  </a:cubicBezTo>
                  <a:lnTo>
                    <a:pt x="0" y="21597"/>
                  </a:lnTo>
                  <a:lnTo>
                    <a:pt x="386" y="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28" name="Text Box 31">
              <a:extLst>
                <a:ext uri="{FF2B5EF4-FFF2-40B4-BE49-F238E27FC236}">
                  <a16:creationId xmlns:a16="http://schemas.microsoft.com/office/drawing/2014/main" id="{C95FB47D-E863-66B0-B069-E2B8E7193679}"/>
                </a:ext>
              </a:extLst>
            </p:cNvPr>
            <p:cNvSpPr txBox="1">
              <a:spLocks noChangeArrowheads="1"/>
            </p:cNvSpPr>
            <p:nvPr/>
          </p:nvSpPr>
          <p:spPr bwMode="auto">
            <a:xfrm>
              <a:off x="5954713" y="5441950"/>
              <a:ext cx="2079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sp>
          <p:nvSpPr>
            <p:cNvPr id="29" name="Arc 30">
              <a:extLst>
                <a:ext uri="{FF2B5EF4-FFF2-40B4-BE49-F238E27FC236}">
                  <a16:creationId xmlns:a16="http://schemas.microsoft.com/office/drawing/2014/main" id="{3220E690-937A-89C0-B0C8-ACE52F6E1B98}"/>
                </a:ext>
              </a:extLst>
            </p:cNvPr>
            <p:cNvSpPr>
              <a:spLocks/>
            </p:cNvSpPr>
            <p:nvPr/>
          </p:nvSpPr>
          <p:spPr bwMode="auto">
            <a:xfrm rot="19009592" flipV="1">
              <a:off x="5791200" y="3994150"/>
              <a:ext cx="493713" cy="503238"/>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2860" y="43200"/>
                    <a:pt x="6325" y="39845"/>
                    <a:pt x="2268" y="34189"/>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2860" y="43200"/>
                    <a:pt x="6325" y="39845"/>
                    <a:pt x="2268" y="34189"/>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3600"/>
            </a:p>
          </p:txBody>
        </p:sp>
        <p:sp>
          <p:nvSpPr>
            <p:cNvPr id="33" name="Text Box 29">
              <a:extLst>
                <a:ext uri="{FF2B5EF4-FFF2-40B4-BE49-F238E27FC236}">
                  <a16:creationId xmlns:a16="http://schemas.microsoft.com/office/drawing/2014/main" id="{05A81115-212C-BA67-86AC-A84E7DA19C89}"/>
                </a:ext>
              </a:extLst>
            </p:cNvPr>
            <p:cNvSpPr txBox="1">
              <a:spLocks noChangeArrowheads="1"/>
            </p:cNvSpPr>
            <p:nvPr/>
          </p:nvSpPr>
          <p:spPr bwMode="auto">
            <a:xfrm>
              <a:off x="5729288" y="3952875"/>
              <a:ext cx="2079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solidFill>
                    <a:srgbClr val="C00000"/>
                  </a:solidFill>
                </a:rPr>
                <a:t>i</a:t>
              </a:r>
              <a:endParaRPr lang="en-US" altLang="zh-CN" sz="4400" b="1">
                <a:solidFill>
                  <a:srgbClr val="C00000"/>
                </a:solidFill>
              </a:endParaRPr>
            </a:p>
          </p:txBody>
        </p:sp>
      </p:grpSp>
    </p:spTree>
    <p:custDataLst>
      <p:tags r:id="rId1"/>
    </p:custDataLst>
    <p:extLst>
      <p:ext uri="{BB962C8B-B14F-4D97-AF65-F5344CB8AC3E}">
        <p14:creationId xmlns:p14="http://schemas.microsoft.com/office/powerpoint/2010/main" val="142928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10200060" cy="2796407"/>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通常，对于一个当前状态，存在有多个到下一个状态的转换，发生哪一个状态转换取决于外部输入的值。简而言之，</a:t>
            </a:r>
            <a:r>
              <a:rPr lang="zh-CN" altLang="en-US" sz="2400" dirty="0">
                <a:solidFill>
                  <a:srgbClr val="B88F4D"/>
                </a:solidFill>
              </a:rPr>
              <a:t>下一个状态</a:t>
            </a:r>
            <a:r>
              <a:rPr lang="zh-CN" altLang="en-US" sz="2400" dirty="0">
                <a:solidFill>
                  <a:schemeClr val="tx1">
                    <a:lumMod val="85000"/>
                    <a:lumOff val="15000"/>
                  </a:schemeClr>
                </a:solidFill>
              </a:rPr>
              <a:t>是由当前状态和当前的外部输入的组合决定的。</a:t>
            </a:r>
          </a:p>
          <a:p>
            <a:pPr marL="285750" lvl="1" indent="-285750">
              <a:lnSpc>
                <a:spcPct val="150000"/>
              </a:lnSpc>
              <a:buFont typeface="Wingdings" pitchFamily="2" charset="2"/>
              <a:buChar char="Ø"/>
            </a:pPr>
            <a:r>
              <a:rPr lang="zh-CN" altLang="en-US" sz="2400" dirty="0">
                <a:solidFill>
                  <a:srgbClr val="B88F4D"/>
                </a:solidFill>
              </a:rPr>
              <a:t>系统的输出</a:t>
            </a:r>
            <a:r>
              <a:rPr lang="zh-CN" altLang="en-US" sz="2400" dirty="0">
                <a:solidFill>
                  <a:schemeClr val="tx1">
                    <a:lumMod val="85000"/>
                    <a:lumOff val="15000"/>
                  </a:schemeClr>
                </a:solidFill>
              </a:rPr>
              <a:t>值由系统的当前状态决定；或者由当前状态和当前的外部输入的组合决定。</a:t>
            </a:r>
          </a:p>
        </p:txBody>
      </p:sp>
    </p:spTree>
    <p:custDataLst>
      <p:tags r:id="rId1"/>
    </p:custDataLst>
    <p:extLst>
      <p:ext uri="{BB962C8B-B14F-4D97-AF65-F5344CB8AC3E}">
        <p14:creationId xmlns:p14="http://schemas.microsoft.com/office/powerpoint/2010/main" val="3206109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状态图</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6384199" cy="4458400"/>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状态图示例：电话应答机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外部的输入是响铃，</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表示在规定的时间内不再响铃</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从每一个状态出去的弧线可能有多条，分别表示不同的输入到达的状态</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输出与每个状态相关，应答机的输出为是否录音，在状态</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B</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C</a:t>
            </a:r>
            <a:r>
              <a:rPr lang="zh-CN" altLang="en-US" sz="2400" dirty="0">
                <a:solidFill>
                  <a:schemeClr val="tx1">
                    <a:lumMod val="85000"/>
                    <a:lumOff val="15000"/>
                  </a:schemeClr>
                </a:solidFill>
              </a:rPr>
              <a:t>，不录音，在状态</a:t>
            </a:r>
            <a:r>
              <a:rPr lang="en-US" altLang="zh-CN" sz="2400" dirty="0">
                <a:solidFill>
                  <a:schemeClr val="tx1">
                    <a:lumMod val="85000"/>
                    <a:lumOff val="15000"/>
                  </a:schemeClr>
                </a:solidFill>
              </a:rPr>
              <a:t>D</a:t>
            </a:r>
            <a:r>
              <a:rPr lang="zh-CN" altLang="en-US" sz="2400" dirty="0">
                <a:solidFill>
                  <a:schemeClr val="tx1">
                    <a:lumMod val="85000"/>
                    <a:lumOff val="15000"/>
                  </a:schemeClr>
                </a:solidFill>
              </a:rPr>
              <a:t>，录音</a:t>
            </a:r>
          </a:p>
        </p:txBody>
      </p:sp>
      <p:grpSp>
        <p:nvGrpSpPr>
          <p:cNvPr id="34" name="组合 33">
            <a:extLst>
              <a:ext uri="{FF2B5EF4-FFF2-40B4-BE49-F238E27FC236}">
                <a16:creationId xmlns:a16="http://schemas.microsoft.com/office/drawing/2014/main" id="{CD8117B5-0838-E377-AD79-A3119E61929B}"/>
              </a:ext>
            </a:extLst>
          </p:cNvPr>
          <p:cNvGrpSpPr/>
          <p:nvPr/>
        </p:nvGrpSpPr>
        <p:grpSpPr>
          <a:xfrm>
            <a:off x="7550997" y="1812703"/>
            <a:ext cx="4134464" cy="3466733"/>
            <a:chOff x="3200400" y="4329113"/>
            <a:chExt cx="2632075" cy="2292350"/>
          </a:xfrm>
        </p:grpSpPr>
        <p:sp>
          <p:nvSpPr>
            <p:cNvPr id="35" name="Oval 43">
              <a:extLst>
                <a:ext uri="{FF2B5EF4-FFF2-40B4-BE49-F238E27FC236}">
                  <a16:creationId xmlns:a16="http://schemas.microsoft.com/office/drawing/2014/main" id="{A467FAA4-DB4C-9191-0CD8-7BB7018F7699}"/>
                </a:ext>
              </a:extLst>
            </p:cNvPr>
            <p:cNvSpPr>
              <a:spLocks noChangeArrowheads="1"/>
            </p:cNvSpPr>
            <p:nvPr/>
          </p:nvSpPr>
          <p:spPr bwMode="auto">
            <a:xfrm>
              <a:off x="3733800" y="4600575"/>
              <a:ext cx="587375" cy="5730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A</a:t>
              </a:r>
              <a:endParaRPr lang="en-US" altLang="zh-CN" sz="4800" b="1">
                <a:solidFill>
                  <a:srgbClr val="C00000"/>
                </a:solidFill>
              </a:endParaRPr>
            </a:p>
          </p:txBody>
        </p:sp>
        <p:sp>
          <p:nvSpPr>
            <p:cNvPr id="36" name="Line 42">
              <a:extLst>
                <a:ext uri="{FF2B5EF4-FFF2-40B4-BE49-F238E27FC236}">
                  <a16:creationId xmlns:a16="http://schemas.microsoft.com/office/drawing/2014/main" id="{0832CF41-2D68-D2C5-CBCD-18895CC411D0}"/>
                </a:ext>
              </a:extLst>
            </p:cNvPr>
            <p:cNvSpPr>
              <a:spLocks noChangeShapeType="1"/>
            </p:cNvSpPr>
            <p:nvPr/>
          </p:nvSpPr>
          <p:spPr bwMode="auto">
            <a:xfrm>
              <a:off x="4324350" y="4876800"/>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37" name="Arc 41">
              <a:extLst>
                <a:ext uri="{FF2B5EF4-FFF2-40B4-BE49-F238E27FC236}">
                  <a16:creationId xmlns:a16="http://schemas.microsoft.com/office/drawing/2014/main" id="{40017659-E8CB-7062-ACE2-2DEFD719EC60}"/>
                </a:ext>
              </a:extLst>
            </p:cNvPr>
            <p:cNvSpPr>
              <a:spLocks/>
            </p:cNvSpPr>
            <p:nvPr/>
          </p:nvSpPr>
          <p:spPr bwMode="auto">
            <a:xfrm rot="9579116" flipV="1">
              <a:off x="3292475" y="4702175"/>
              <a:ext cx="533400" cy="588963"/>
            </a:xfrm>
            <a:custGeom>
              <a:avLst/>
              <a:gdLst>
                <a:gd name="T0" fmla="*/ 0 w 41421"/>
                <a:gd name="T1" fmla="*/ 2147483647 h 43200"/>
                <a:gd name="T2" fmla="*/ 2147483647 w 41421"/>
                <a:gd name="T3" fmla="*/ 2147483647 h 43200"/>
                <a:gd name="T4" fmla="*/ 2147483647 w 41421"/>
                <a:gd name="T5" fmla="*/ 2147483647 h 43200"/>
                <a:gd name="T6" fmla="*/ 0 60000 65536"/>
                <a:gd name="T7" fmla="*/ 0 60000 65536"/>
                <a:gd name="T8" fmla="*/ 0 60000 65536"/>
                <a:gd name="T9" fmla="*/ 0 w 41421"/>
                <a:gd name="T10" fmla="*/ 0 h 43200"/>
                <a:gd name="T11" fmla="*/ 41421 w 41421"/>
                <a:gd name="T12" fmla="*/ 43200 h 43200"/>
              </a:gdLst>
              <a:ahLst/>
              <a:cxnLst>
                <a:cxn ang="T6">
                  <a:pos x="T0" y="T1"/>
                </a:cxn>
                <a:cxn ang="T7">
                  <a:pos x="T2" y="T3"/>
                </a:cxn>
                <a:cxn ang="T8">
                  <a:pos x="T4" y="T5"/>
                </a:cxn>
              </a:cxnLst>
              <a:rect l="T9" t="T10" r="T11" b="T12"/>
              <a:pathLst>
                <a:path w="41421" h="43200" fill="none"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path>
                <a:path w="41421" h="43200" stroke="0" extrusionOk="0">
                  <a:moveTo>
                    <a:pt x="0" y="13015"/>
                  </a:moveTo>
                  <a:cubicBezTo>
                    <a:pt x="3422" y="5113"/>
                    <a:pt x="11210" y="-1"/>
                    <a:pt x="19821" y="0"/>
                  </a:cubicBezTo>
                  <a:cubicBezTo>
                    <a:pt x="31750" y="0"/>
                    <a:pt x="41421" y="9670"/>
                    <a:pt x="41421" y="21600"/>
                  </a:cubicBezTo>
                  <a:cubicBezTo>
                    <a:pt x="41421" y="33529"/>
                    <a:pt x="31750" y="43200"/>
                    <a:pt x="19821" y="43200"/>
                  </a:cubicBezTo>
                  <a:cubicBezTo>
                    <a:pt x="13708" y="43200"/>
                    <a:pt x="7881" y="40609"/>
                    <a:pt x="3786" y="36071"/>
                  </a:cubicBezTo>
                  <a:lnTo>
                    <a:pt x="19821" y="21600"/>
                  </a:lnTo>
                  <a:lnTo>
                    <a:pt x="0" y="13015"/>
                  </a:lnTo>
                  <a:close/>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sz="4000"/>
            </a:p>
          </p:txBody>
        </p:sp>
        <p:sp>
          <p:nvSpPr>
            <p:cNvPr id="38" name="Text Box 40">
              <a:extLst>
                <a:ext uri="{FF2B5EF4-FFF2-40B4-BE49-F238E27FC236}">
                  <a16:creationId xmlns:a16="http://schemas.microsoft.com/office/drawing/2014/main" id="{B3AD0E40-58A6-809B-7BF4-39EE5CEA7F58}"/>
                </a:ext>
              </a:extLst>
            </p:cNvPr>
            <p:cNvSpPr txBox="1">
              <a:spLocks noChangeArrowheads="1"/>
            </p:cNvSpPr>
            <p:nvPr/>
          </p:nvSpPr>
          <p:spPr bwMode="auto">
            <a:xfrm>
              <a:off x="5503863" y="5453063"/>
              <a:ext cx="3286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1100" b="1">
                <a:solidFill>
                  <a:srgbClr val="C00000"/>
                </a:solidFill>
              </a:endParaRPr>
            </a:p>
            <a:p>
              <a:endParaRPr lang="zh-CN" altLang="zh-CN" sz="4800" b="1">
                <a:solidFill>
                  <a:srgbClr val="C00000"/>
                </a:solidFill>
              </a:endParaRPr>
            </a:p>
          </p:txBody>
        </p:sp>
        <p:sp>
          <p:nvSpPr>
            <p:cNvPr id="39" name="Oval 39">
              <a:extLst>
                <a:ext uri="{FF2B5EF4-FFF2-40B4-BE49-F238E27FC236}">
                  <a16:creationId xmlns:a16="http://schemas.microsoft.com/office/drawing/2014/main" id="{3E97B6C9-1EE6-8A7A-1D54-1B2DED7162C6}"/>
                </a:ext>
              </a:extLst>
            </p:cNvPr>
            <p:cNvSpPr>
              <a:spLocks noChangeArrowheads="1"/>
            </p:cNvSpPr>
            <p:nvPr/>
          </p:nvSpPr>
          <p:spPr bwMode="auto">
            <a:xfrm>
              <a:off x="5219700" y="4591050"/>
              <a:ext cx="587375" cy="5730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B</a:t>
              </a:r>
              <a:endParaRPr lang="en-US" altLang="zh-CN" sz="4800" b="1">
                <a:solidFill>
                  <a:srgbClr val="C00000"/>
                </a:solidFill>
              </a:endParaRPr>
            </a:p>
          </p:txBody>
        </p:sp>
        <p:sp>
          <p:nvSpPr>
            <p:cNvPr id="40" name="Line 38">
              <a:extLst>
                <a:ext uri="{FF2B5EF4-FFF2-40B4-BE49-F238E27FC236}">
                  <a16:creationId xmlns:a16="http://schemas.microsoft.com/office/drawing/2014/main" id="{ECF19974-A1B5-BB01-307E-D14F156AA1ED}"/>
                </a:ext>
              </a:extLst>
            </p:cNvPr>
            <p:cNvSpPr>
              <a:spLocks noChangeShapeType="1"/>
            </p:cNvSpPr>
            <p:nvPr/>
          </p:nvSpPr>
          <p:spPr bwMode="auto">
            <a:xfrm rot="5400000">
              <a:off x="5055394" y="5601494"/>
              <a:ext cx="89535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41" name="Oval 37">
              <a:extLst>
                <a:ext uri="{FF2B5EF4-FFF2-40B4-BE49-F238E27FC236}">
                  <a16:creationId xmlns:a16="http://schemas.microsoft.com/office/drawing/2014/main" id="{AE249095-77EA-7D8C-21EC-E0308573BD3B}"/>
                </a:ext>
              </a:extLst>
            </p:cNvPr>
            <p:cNvSpPr>
              <a:spLocks noChangeArrowheads="1"/>
            </p:cNvSpPr>
            <p:nvPr/>
          </p:nvSpPr>
          <p:spPr bwMode="auto">
            <a:xfrm>
              <a:off x="5210175" y="6049963"/>
              <a:ext cx="585788"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C</a:t>
              </a:r>
              <a:endParaRPr lang="en-US" altLang="zh-CN" sz="4800" b="1">
                <a:solidFill>
                  <a:srgbClr val="C00000"/>
                </a:solidFill>
              </a:endParaRPr>
            </a:p>
          </p:txBody>
        </p:sp>
        <p:sp>
          <p:nvSpPr>
            <p:cNvPr id="42" name="Line 36">
              <a:extLst>
                <a:ext uri="{FF2B5EF4-FFF2-40B4-BE49-F238E27FC236}">
                  <a16:creationId xmlns:a16="http://schemas.microsoft.com/office/drawing/2014/main" id="{5D530B08-A067-9095-A21D-5F88EE8D03CA}"/>
                </a:ext>
              </a:extLst>
            </p:cNvPr>
            <p:cNvSpPr>
              <a:spLocks noChangeShapeType="1"/>
            </p:cNvSpPr>
            <p:nvPr/>
          </p:nvSpPr>
          <p:spPr bwMode="auto">
            <a:xfrm>
              <a:off x="4314825" y="6345238"/>
              <a:ext cx="895350" cy="158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4000"/>
            </a:p>
          </p:txBody>
        </p:sp>
        <p:sp>
          <p:nvSpPr>
            <p:cNvPr id="43" name="Oval 35">
              <a:extLst>
                <a:ext uri="{FF2B5EF4-FFF2-40B4-BE49-F238E27FC236}">
                  <a16:creationId xmlns:a16="http://schemas.microsoft.com/office/drawing/2014/main" id="{00A21A36-211F-BEC1-B07D-58A808DC58C0}"/>
                </a:ext>
              </a:extLst>
            </p:cNvPr>
            <p:cNvSpPr>
              <a:spLocks noChangeArrowheads="1"/>
            </p:cNvSpPr>
            <p:nvPr/>
          </p:nvSpPr>
          <p:spPr bwMode="auto">
            <a:xfrm>
              <a:off x="3724275" y="6049963"/>
              <a:ext cx="587375" cy="5715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1080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800" b="1">
                  <a:solidFill>
                    <a:srgbClr val="C00000"/>
                  </a:solidFill>
                </a:rPr>
                <a:t>D</a:t>
              </a:r>
              <a:endParaRPr lang="en-US" altLang="zh-CN" sz="4800" b="1">
                <a:solidFill>
                  <a:srgbClr val="C00000"/>
                </a:solidFill>
              </a:endParaRPr>
            </a:p>
          </p:txBody>
        </p:sp>
        <p:sp>
          <p:nvSpPr>
            <p:cNvPr id="44" name="Line 34">
              <a:extLst>
                <a:ext uri="{FF2B5EF4-FFF2-40B4-BE49-F238E27FC236}">
                  <a16:creationId xmlns:a16="http://schemas.microsoft.com/office/drawing/2014/main" id="{965798FC-3CC5-1FA6-1C50-1B067B226B12}"/>
                </a:ext>
              </a:extLst>
            </p:cNvPr>
            <p:cNvSpPr>
              <a:spLocks noChangeShapeType="1"/>
            </p:cNvSpPr>
            <p:nvPr/>
          </p:nvSpPr>
          <p:spPr bwMode="auto">
            <a:xfrm rot="5400000">
              <a:off x="3578225" y="5608638"/>
              <a:ext cx="88265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4000"/>
            </a:p>
          </p:txBody>
        </p:sp>
        <p:sp>
          <p:nvSpPr>
            <p:cNvPr id="45" name="Text Box 33">
              <a:extLst>
                <a:ext uri="{FF2B5EF4-FFF2-40B4-BE49-F238E27FC236}">
                  <a16:creationId xmlns:a16="http://schemas.microsoft.com/office/drawing/2014/main" id="{2262FBBF-8EDD-3A0B-7A60-9ACE3A4FE752}"/>
                </a:ext>
              </a:extLst>
            </p:cNvPr>
            <p:cNvSpPr txBox="1">
              <a:spLocks noChangeArrowheads="1"/>
            </p:cNvSpPr>
            <p:nvPr/>
          </p:nvSpPr>
          <p:spPr bwMode="auto">
            <a:xfrm>
              <a:off x="4619625" y="6324600"/>
              <a:ext cx="336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1100" b="1">
                <a:solidFill>
                  <a:srgbClr val="C00000"/>
                </a:solidFill>
              </a:endParaRPr>
            </a:p>
            <a:p>
              <a:endParaRPr lang="zh-CN" altLang="zh-CN" sz="4800" b="1">
                <a:solidFill>
                  <a:srgbClr val="C00000"/>
                </a:solidFill>
              </a:endParaRPr>
            </a:p>
          </p:txBody>
        </p:sp>
        <p:sp>
          <p:nvSpPr>
            <p:cNvPr id="46" name="Text Box 32">
              <a:extLst>
                <a:ext uri="{FF2B5EF4-FFF2-40B4-BE49-F238E27FC236}">
                  <a16:creationId xmlns:a16="http://schemas.microsoft.com/office/drawing/2014/main" id="{67054143-51E3-A2A7-C265-27FB2A81C317}"/>
                </a:ext>
              </a:extLst>
            </p:cNvPr>
            <p:cNvSpPr txBox="1">
              <a:spLocks noChangeArrowheads="1"/>
            </p:cNvSpPr>
            <p:nvPr/>
          </p:nvSpPr>
          <p:spPr bwMode="auto">
            <a:xfrm>
              <a:off x="4592638" y="4667250"/>
              <a:ext cx="3302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C00000"/>
                  </a:solidFill>
                </a:rPr>
                <a:t>响铃</a:t>
              </a:r>
              <a:endParaRPr lang="zh-CN" altLang="zh-CN" sz="4800" b="1">
                <a:solidFill>
                  <a:srgbClr val="C00000"/>
                </a:solidFill>
              </a:endParaRPr>
            </a:p>
          </p:txBody>
        </p:sp>
        <p:sp>
          <p:nvSpPr>
            <p:cNvPr id="47" name="Text Box 31">
              <a:extLst>
                <a:ext uri="{FF2B5EF4-FFF2-40B4-BE49-F238E27FC236}">
                  <a16:creationId xmlns:a16="http://schemas.microsoft.com/office/drawing/2014/main" id="{FD3061F3-B3E0-72D9-4C42-B1995F214B23}"/>
                </a:ext>
              </a:extLst>
            </p:cNvPr>
            <p:cNvSpPr txBox="1">
              <a:spLocks noChangeArrowheads="1"/>
            </p:cNvSpPr>
            <p:nvPr/>
          </p:nvSpPr>
          <p:spPr bwMode="auto">
            <a:xfrm>
              <a:off x="3200400" y="5081588"/>
              <a:ext cx="2571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48" name="Arc 30">
              <a:extLst>
                <a:ext uri="{FF2B5EF4-FFF2-40B4-BE49-F238E27FC236}">
                  <a16:creationId xmlns:a16="http://schemas.microsoft.com/office/drawing/2014/main" id="{BD3C6BBC-EE52-3F27-D68B-0550BC27B24F}"/>
                </a:ext>
              </a:extLst>
            </p:cNvPr>
            <p:cNvSpPr>
              <a:spLocks/>
            </p:cNvSpPr>
            <p:nvPr/>
          </p:nvSpPr>
          <p:spPr bwMode="auto">
            <a:xfrm rot="1060561" flipH="1">
              <a:off x="3970338" y="4329113"/>
              <a:ext cx="1535112" cy="1054100"/>
            </a:xfrm>
            <a:custGeom>
              <a:avLst/>
              <a:gdLst>
                <a:gd name="T0" fmla="*/ 0 w 22235"/>
                <a:gd name="T1" fmla="*/ 2147483647 h 21600"/>
                <a:gd name="T2" fmla="*/ 2147483647 w 22235"/>
                <a:gd name="T3" fmla="*/ 2147483647 h 21600"/>
                <a:gd name="T4" fmla="*/ 2147483647 w 22235"/>
                <a:gd name="T5" fmla="*/ 2147483647 h 21600"/>
                <a:gd name="T6" fmla="*/ 0 60000 65536"/>
                <a:gd name="T7" fmla="*/ 0 60000 65536"/>
                <a:gd name="T8" fmla="*/ 0 60000 65536"/>
                <a:gd name="T9" fmla="*/ 0 w 22235"/>
                <a:gd name="T10" fmla="*/ 0 h 21600"/>
                <a:gd name="T11" fmla="*/ 22235 w 22235"/>
                <a:gd name="T12" fmla="*/ 21600 h 21600"/>
              </a:gdLst>
              <a:ahLst/>
              <a:cxnLst>
                <a:cxn ang="T6">
                  <a:pos x="T0" y="T1"/>
                </a:cxn>
                <a:cxn ang="T7">
                  <a:pos x="T2" y="T3"/>
                </a:cxn>
                <a:cxn ang="T8">
                  <a:pos x="T4" y="T5"/>
                </a:cxn>
              </a:cxnLst>
              <a:rect l="T9" t="T10" r="T11" b="T12"/>
              <a:pathLst>
                <a:path w="22235" h="21600" fill="none" extrusionOk="0">
                  <a:moveTo>
                    <a:pt x="-1" y="388"/>
                  </a:moveTo>
                  <a:cubicBezTo>
                    <a:pt x="1343" y="130"/>
                    <a:pt x="2709" y="-1"/>
                    <a:pt x="4078" y="0"/>
                  </a:cubicBezTo>
                  <a:cubicBezTo>
                    <a:pt x="11419" y="0"/>
                    <a:pt x="18258" y="3728"/>
                    <a:pt x="22234" y="9900"/>
                  </a:cubicBezTo>
                </a:path>
                <a:path w="22235" h="21600" stroke="0" extrusionOk="0">
                  <a:moveTo>
                    <a:pt x="-1" y="388"/>
                  </a:moveTo>
                  <a:cubicBezTo>
                    <a:pt x="1343" y="130"/>
                    <a:pt x="2709" y="-1"/>
                    <a:pt x="4078" y="0"/>
                  </a:cubicBezTo>
                  <a:cubicBezTo>
                    <a:pt x="11419" y="0"/>
                    <a:pt x="18258" y="3728"/>
                    <a:pt x="22234" y="9900"/>
                  </a:cubicBezTo>
                  <a:lnTo>
                    <a:pt x="4078" y="21600"/>
                  </a:lnTo>
                  <a:lnTo>
                    <a:pt x="-1" y="388"/>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4000"/>
            </a:p>
          </p:txBody>
        </p:sp>
        <p:sp>
          <p:nvSpPr>
            <p:cNvPr id="49" name="Text Box 29">
              <a:extLst>
                <a:ext uri="{FF2B5EF4-FFF2-40B4-BE49-F238E27FC236}">
                  <a16:creationId xmlns:a16="http://schemas.microsoft.com/office/drawing/2014/main" id="{DD69505D-2693-8D3E-4524-BACA84E28821}"/>
                </a:ext>
              </a:extLst>
            </p:cNvPr>
            <p:cNvSpPr txBox="1">
              <a:spLocks noChangeArrowheads="1"/>
            </p:cNvSpPr>
            <p:nvPr/>
          </p:nvSpPr>
          <p:spPr bwMode="auto">
            <a:xfrm>
              <a:off x="4930775" y="4391025"/>
              <a:ext cx="771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50" name="Line 28">
              <a:extLst>
                <a:ext uri="{FF2B5EF4-FFF2-40B4-BE49-F238E27FC236}">
                  <a16:creationId xmlns:a16="http://schemas.microsoft.com/office/drawing/2014/main" id="{C061869A-CAE9-6A4E-1593-5DF45848AB4C}"/>
                </a:ext>
              </a:extLst>
            </p:cNvPr>
            <p:cNvSpPr>
              <a:spLocks noChangeShapeType="1"/>
            </p:cNvSpPr>
            <p:nvPr/>
          </p:nvSpPr>
          <p:spPr bwMode="auto">
            <a:xfrm flipH="1" flipV="1">
              <a:off x="4238625" y="5086350"/>
              <a:ext cx="1057275" cy="10461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4000"/>
            </a:p>
          </p:txBody>
        </p:sp>
        <p:sp>
          <p:nvSpPr>
            <p:cNvPr id="51" name="Text Box 27">
              <a:extLst>
                <a:ext uri="{FF2B5EF4-FFF2-40B4-BE49-F238E27FC236}">
                  <a16:creationId xmlns:a16="http://schemas.microsoft.com/office/drawing/2014/main" id="{61B84760-15F7-A725-D23E-FF8BA926E299}"/>
                </a:ext>
              </a:extLst>
            </p:cNvPr>
            <p:cNvSpPr txBox="1">
              <a:spLocks noChangeArrowheads="1"/>
            </p:cNvSpPr>
            <p:nvPr/>
          </p:nvSpPr>
          <p:spPr bwMode="auto">
            <a:xfrm>
              <a:off x="4930775" y="5632450"/>
              <a:ext cx="209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4800" b="1">
                <a:solidFill>
                  <a:srgbClr val="C00000"/>
                </a:solidFill>
              </a:endParaRPr>
            </a:p>
          </p:txBody>
        </p:sp>
        <p:sp>
          <p:nvSpPr>
            <p:cNvPr id="52" name="Text Box 26">
              <a:extLst>
                <a:ext uri="{FF2B5EF4-FFF2-40B4-BE49-F238E27FC236}">
                  <a16:creationId xmlns:a16="http://schemas.microsoft.com/office/drawing/2014/main" id="{6E547BA0-79D9-3581-6EA8-C1671D11189D}"/>
                </a:ext>
              </a:extLst>
            </p:cNvPr>
            <p:cNvSpPr txBox="1">
              <a:spLocks noChangeArrowheads="1"/>
            </p:cNvSpPr>
            <p:nvPr/>
          </p:nvSpPr>
          <p:spPr bwMode="auto">
            <a:xfrm>
              <a:off x="3883025" y="5516563"/>
              <a:ext cx="1952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solidFill>
                    <a:srgbClr val="C00000"/>
                  </a:solidFill>
                </a:rPr>
                <a:t>0</a:t>
              </a:r>
              <a:endParaRPr lang="en-US" altLang="zh-CN" sz="1100" b="1">
                <a:solidFill>
                  <a:srgbClr val="C00000"/>
                </a:solidFill>
              </a:endParaRPr>
            </a:p>
            <a:p>
              <a:endParaRPr lang="en-US" altLang="zh-CN" sz="4800" b="1">
                <a:solidFill>
                  <a:srgbClr val="C00000"/>
                </a:solidFill>
              </a:endParaRPr>
            </a:p>
          </p:txBody>
        </p:sp>
      </p:grpSp>
    </p:spTree>
    <p:custDataLst>
      <p:tags r:id="rId1"/>
    </p:custDataLst>
    <p:extLst>
      <p:ext uri="{BB962C8B-B14F-4D97-AF65-F5344CB8AC3E}">
        <p14:creationId xmlns:p14="http://schemas.microsoft.com/office/powerpoint/2010/main" val="322779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103232"/>
            <a:ext cx="10387851" cy="2622769"/>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用于</a:t>
            </a:r>
            <a:r>
              <a:rPr lang="zh-CN" altLang="en-US" sz="2400" dirty="0">
                <a:solidFill>
                  <a:srgbClr val="B88F4D"/>
                </a:solidFill>
              </a:rPr>
              <a:t>触发状态机</a:t>
            </a:r>
            <a:r>
              <a:rPr lang="zh-CN" altLang="en-US" sz="2400" dirty="0">
                <a:solidFill>
                  <a:schemeClr val="tx1">
                    <a:lumMod val="85000"/>
                    <a:lumOff val="15000"/>
                  </a:schemeClr>
                </a:solidFill>
              </a:rPr>
              <a:t>向下一个</a:t>
            </a:r>
            <a:r>
              <a:rPr lang="zh-CN" altLang="en-US" sz="2400" dirty="0">
                <a:solidFill>
                  <a:srgbClr val="B88F4D"/>
                </a:solidFill>
              </a:rPr>
              <a:t>状态转换</a:t>
            </a:r>
            <a:r>
              <a:rPr lang="zh-CN" altLang="en-US" sz="2400" dirty="0">
                <a:solidFill>
                  <a:schemeClr val="tx1">
                    <a:lumMod val="85000"/>
                    <a:lumOff val="15000"/>
                  </a:schemeClr>
                </a:solidFill>
              </a:rPr>
              <a:t>的机制</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应答机，响铃触发了状态的转换</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更多时候，触发状态机从一个状态向下一个状态转换的机制是时钟电路</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时钟发出的信号值在</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之间交替</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时钟周期是指重复的时间间隔序列中的一个时间间隔</a:t>
            </a:r>
          </a:p>
        </p:txBody>
      </p:sp>
      <p:pic>
        <p:nvPicPr>
          <p:cNvPr id="61" name="图片 60">
            <a:extLst>
              <a:ext uri="{FF2B5EF4-FFF2-40B4-BE49-F238E27FC236}">
                <a16:creationId xmlns:a16="http://schemas.microsoft.com/office/drawing/2014/main" id="{01C8AE02-D714-5E04-F092-63709A409C8B}"/>
              </a:ext>
            </a:extLst>
          </p:cNvPr>
          <p:cNvPicPr>
            <a:picLocks noChangeAspect="1"/>
          </p:cNvPicPr>
          <p:nvPr/>
        </p:nvPicPr>
        <p:blipFill>
          <a:blip r:embed="rId5"/>
          <a:stretch>
            <a:fillRect/>
          </a:stretch>
        </p:blipFill>
        <p:spPr>
          <a:xfrm>
            <a:off x="2186520" y="4754262"/>
            <a:ext cx="7121603" cy="2103738"/>
          </a:xfrm>
          <a:prstGeom prst="rect">
            <a:avLst/>
          </a:prstGeom>
        </p:spPr>
      </p:pic>
    </p:spTree>
    <p:custDataLst>
      <p:tags r:id="rId1"/>
    </p:custDataLst>
    <p:extLst>
      <p:ext uri="{BB962C8B-B14F-4D97-AF65-F5344CB8AC3E}">
        <p14:creationId xmlns:p14="http://schemas.microsoft.com/office/powerpoint/2010/main" val="118639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335931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rPr>
              <a:t>东西向大街和南北向大街相交的十字路口</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在东西向和南北向各有一组交通灯</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每组灯只包括红灯（</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）和绿灯（</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一组通行按钮，供行人按下，控制东西向和南北向的交通灯</a:t>
            </a:r>
          </a:p>
          <a:p>
            <a:pPr marL="285750" lvl="1" indent="-285750">
              <a:lnSpc>
                <a:spcPct val="150000"/>
              </a:lnSpc>
              <a:buFont typeface="Wingdings" pitchFamily="2" charset="2"/>
              <a:buChar char="Ø"/>
            </a:pPr>
            <a:endParaRPr lang="zh-CN" altLang="en-US" sz="2000" dirty="0">
              <a:solidFill>
                <a:schemeClr val="tx1">
                  <a:lumMod val="85000"/>
                  <a:lumOff val="15000"/>
                </a:schemeClr>
              </a:solidFill>
            </a:endParaRP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6765892" y="971229"/>
            <a:ext cx="5494377" cy="3831214"/>
          </a:xfrm>
          <a:prstGeom prst="rect">
            <a:avLst/>
          </a:prstGeom>
        </p:spPr>
      </p:pic>
      <p:sp>
        <p:nvSpPr>
          <p:cNvPr id="2" name="文本框 1">
            <a:extLst>
              <a:ext uri="{FF2B5EF4-FFF2-40B4-BE49-F238E27FC236}">
                <a16:creationId xmlns:a16="http://schemas.microsoft.com/office/drawing/2014/main" id="{69F92EAB-E32C-4741-A28F-5EB58299449F}"/>
              </a:ext>
            </a:extLst>
          </p:cNvPr>
          <p:cNvSpPr txBox="1"/>
          <p:nvPr/>
        </p:nvSpPr>
        <p:spPr>
          <a:xfrm>
            <a:off x="10967971" y="3022856"/>
            <a:ext cx="877163" cy="369332"/>
          </a:xfrm>
          <a:prstGeom prst="rect">
            <a:avLst/>
          </a:prstGeom>
          <a:noFill/>
        </p:spPr>
        <p:txBody>
          <a:bodyPr wrap="none" rtlCol="0">
            <a:spAutoFit/>
          </a:bodyPr>
          <a:lstStyle/>
          <a:p>
            <a:r>
              <a:rPr lang="zh-CN" altLang="en-US" dirty="0"/>
              <a:t>珠江路</a:t>
            </a:r>
          </a:p>
        </p:txBody>
      </p:sp>
      <p:sp>
        <p:nvSpPr>
          <p:cNvPr id="11" name="文本框 10">
            <a:extLst>
              <a:ext uri="{FF2B5EF4-FFF2-40B4-BE49-F238E27FC236}">
                <a16:creationId xmlns:a16="http://schemas.microsoft.com/office/drawing/2014/main" id="{111CBD47-0DF1-4732-85E6-2277F27F5FE7}"/>
              </a:ext>
            </a:extLst>
          </p:cNvPr>
          <p:cNvSpPr txBox="1"/>
          <p:nvPr/>
        </p:nvSpPr>
        <p:spPr>
          <a:xfrm>
            <a:off x="7311108" y="3022856"/>
            <a:ext cx="877163" cy="369332"/>
          </a:xfrm>
          <a:prstGeom prst="rect">
            <a:avLst/>
          </a:prstGeom>
          <a:noFill/>
        </p:spPr>
        <p:txBody>
          <a:bodyPr wrap="none" rtlCol="0">
            <a:spAutoFit/>
          </a:bodyPr>
          <a:lstStyle/>
          <a:p>
            <a:r>
              <a:rPr lang="zh-CN" altLang="en-US" dirty="0"/>
              <a:t>广州路</a:t>
            </a:r>
          </a:p>
        </p:txBody>
      </p:sp>
      <p:sp>
        <p:nvSpPr>
          <p:cNvPr id="12" name="文本框 11">
            <a:extLst>
              <a:ext uri="{FF2B5EF4-FFF2-40B4-BE49-F238E27FC236}">
                <a16:creationId xmlns:a16="http://schemas.microsoft.com/office/drawing/2014/main" id="{A80F113C-B191-489F-8B9D-188110CD3A82}"/>
              </a:ext>
            </a:extLst>
          </p:cNvPr>
          <p:cNvSpPr txBox="1"/>
          <p:nvPr/>
        </p:nvSpPr>
        <p:spPr>
          <a:xfrm>
            <a:off x="9074498" y="4006032"/>
            <a:ext cx="877163" cy="369332"/>
          </a:xfrm>
          <a:prstGeom prst="rect">
            <a:avLst/>
          </a:prstGeom>
          <a:noFill/>
        </p:spPr>
        <p:txBody>
          <a:bodyPr wrap="none" rtlCol="0">
            <a:spAutoFit/>
          </a:bodyPr>
          <a:lstStyle/>
          <a:p>
            <a:r>
              <a:rPr lang="zh-CN" altLang="en-US" dirty="0"/>
              <a:t>中山路</a:t>
            </a:r>
          </a:p>
        </p:txBody>
      </p:sp>
      <p:sp>
        <p:nvSpPr>
          <p:cNvPr id="13" name="文本框 12">
            <a:extLst>
              <a:ext uri="{FF2B5EF4-FFF2-40B4-BE49-F238E27FC236}">
                <a16:creationId xmlns:a16="http://schemas.microsoft.com/office/drawing/2014/main" id="{B88A0D60-40FF-4A3F-91DB-C46F254C14F9}"/>
              </a:ext>
            </a:extLst>
          </p:cNvPr>
          <p:cNvSpPr txBox="1"/>
          <p:nvPr/>
        </p:nvSpPr>
        <p:spPr>
          <a:xfrm>
            <a:off x="9113575" y="1377570"/>
            <a:ext cx="877163" cy="369332"/>
          </a:xfrm>
          <a:prstGeom prst="rect">
            <a:avLst/>
          </a:prstGeom>
          <a:noFill/>
        </p:spPr>
        <p:txBody>
          <a:bodyPr wrap="none" rtlCol="0">
            <a:spAutoFit/>
          </a:bodyPr>
          <a:lstStyle/>
          <a:p>
            <a:r>
              <a:rPr lang="zh-CN" altLang="en-US" dirty="0"/>
              <a:t>中山路</a:t>
            </a:r>
          </a:p>
        </p:txBody>
      </p:sp>
    </p:spTree>
    <p:custDataLst>
      <p:tags r:id="rId1"/>
    </p:custDataLst>
    <p:extLst>
      <p:ext uri="{BB962C8B-B14F-4D97-AF65-F5344CB8AC3E}">
        <p14:creationId xmlns:p14="http://schemas.microsoft.com/office/powerpoint/2010/main" val="1863648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382309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000" dirty="0">
                <a:solidFill>
                  <a:schemeClr val="tx1">
                    <a:lumMod val="85000"/>
                    <a:lumOff val="15000"/>
                  </a:schemeClr>
                </a:solidFill>
              </a:rPr>
              <a:t>当没有行人时，在第一个时钟周期，</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号灯亮；下一周期，</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号灯亮；然后，依次循环。</a:t>
            </a:r>
          </a:p>
          <a:p>
            <a:pPr marL="285750" lvl="1" indent="-285750">
              <a:lnSpc>
                <a:spcPct val="150000"/>
              </a:lnSpc>
              <a:buFont typeface="Wingdings" pitchFamily="2" charset="2"/>
              <a:buChar char="Ø"/>
            </a:pPr>
            <a:r>
              <a:rPr lang="zh-CN" altLang="en-US" sz="2000" dirty="0">
                <a:solidFill>
                  <a:schemeClr val="tx1">
                    <a:lumMod val="85000"/>
                    <a:lumOff val="15000"/>
                  </a:schemeClr>
                </a:solidFill>
              </a:rPr>
              <a:t>当有行人按下通行按钮时，在当前的时钟周期结束时，</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号灯亮（东西向和南北向红灯都亮），并保持一个时钟周期，然后，回到</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号灯和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号灯亮，继续交替变化。</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6765892" y="971229"/>
            <a:ext cx="5494377" cy="3831214"/>
          </a:xfrm>
          <a:prstGeom prst="rect">
            <a:avLst/>
          </a:prstGeom>
        </p:spPr>
      </p:pic>
      <p:sp>
        <p:nvSpPr>
          <p:cNvPr id="2" name="矩形 1">
            <a:extLst>
              <a:ext uri="{FF2B5EF4-FFF2-40B4-BE49-F238E27FC236}">
                <a16:creationId xmlns:a16="http://schemas.microsoft.com/office/drawing/2014/main" id="{B45B7E8E-20EE-404C-8574-C2FEFF2C9444}"/>
              </a:ext>
            </a:extLst>
          </p:cNvPr>
          <p:cNvSpPr/>
          <p:nvPr/>
        </p:nvSpPr>
        <p:spPr>
          <a:xfrm>
            <a:off x="8198338" y="2638849"/>
            <a:ext cx="437662" cy="433754"/>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A48902-4D04-430C-9A8C-4E294B5607E8}"/>
              </a:ext>
            </a:extLst>
          </p:cNvPr>
          <p:cNvSpPr/>
          <p:nvPr/>
        </p:nvSpPr>
        <p:spPr>
          <a:xfrm>
            <a:off x="10371014" y="2855726"/>
            <a:ext cx="437663" cy="433754"/>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505D23A-6A18-44F6-B701-D15E8031C1B6}"/>
              </a:ext>
            </a:extLst>
          </p:cNvPr>
          <p:cNvSpPr/>
          <p:nvPr/>
        </p:nvSpPr>
        <p:spPr>
          <a:xfrm>
            <a:off x="9968523" y="1856889"/>
            <a:ext cx="437662" cy="433754"/>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D95C831-60F0-40D8-BA2F-A0D4E1EEEF41}"/>
              </a:ext>
            </a:extLst>
          </p:cNvPr>
          <p:cNvSpPr/>
          <p:nvPr/>
        </p:nvSpPr>
        <p:spPr>
          <a:xfrm>
            <a:off x="8542216" y="3660308"/>
            <a:ext cx="437662" cy="433754"/>
          </a:xfrm>
          <a:prstGeom prst="rect">
            <a:avLst/>
          </a:prstGeom>
          <a:no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75318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68841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示例：交通灯控制器状态图</a:t>
            </a:r>
            <a:endParaRPr lang="en-US" altLang="zh-CN" sz="24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共有</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个状态：</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号灯亮，</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号灯亮以及</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号灯亮。</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7746147" y="730907"/>
            <a:ext cx="3524711" cy="2457771"/>
          </a:xfrm>
          <a:prstGeom prst="rect">
            <a:avLst/>
          </a:prstGeom>
        </p:spPr>
      </p:pic>
      <p:pic>
        <p:nvPicPr>
          <p:cNvPr id="2" name="图片 1">
            <a:extLst>
              <a:ext uri="{FF2B5EF4-FFF2-40B4-BE49-F238E27FC236}">
                <a16:creationId xmlns:a16="http://schemas.microsoft.com/office/drawing/2014/main" id="{53C158FF-FEF0-DC2E-FE99-70E47BA51634}"/>
              </a:ext>
            </a:extLst>
          </p:cNvPr>
          <p:cNvPicPr>
            <a:picLocks noChangeAspect="1"/>
          </p:cNvPicPr>
          <p:nvPr/>
        </p:nvPicPr>
        <p:blipFill>
          <a:blip r:embed="rId6"/>
          <a:stretch>
            <a:fillRect/>
          </a:stretch>
        </p:blipFill>
        <p:spPr>
          <a:xfrm>
            <a:off x="7871224" y="3669323"/>
            <a:ext cx="3274555" cy="3030993"/>
          </a:xfrm>
          <a:prstGeom prst="rect">
            <a:avLst/>
          </a:prstGeom>
        </p:spPr>
      </p:pic>
    </p:spTree>
    <p:custDataLst>
      <p:tags r:id="rId1"/>
    </p:custDataLst>
    <p:extLst>
      <p:ext uri="{BB962C8B-B14F-4D97-AF65-F5344CB8AC3E}">
        <p14:creationId xmlns:p14="http://schemas.microsoft.com/office/powerpoint/2010/main" val="3848430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6132375" cy="382309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示例：交通灯控制器状态图</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如果无行人按通行按钮（用</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表示），交通灯就按照时钟周期从状态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转换到状态</a:t>
            </a:r>
            <a:r>
              <a:rPr lang="en-US" altLang="zh-CN" sz="2000" dirty="0">
                <a:solidFill>
                  <a:schemeClr val="tx1">
                    <a:lumMod val="85000"/>
                    <a:lumOff val="15000"/>
                  </a:schemeClr>
                </a:solidFill>
              </a:rPr>
              <a:t>01</a:t>
            </a:r>
            <a:r>
              <a:rPr lang="zh-CN" altLang="en-US" sz="2000" dirty="0">
                <a:solidFill>
                  <a:schemeClr val="tx1">
                    <a:lumMod val="85000"/>
                    <a:lumOff val="15000"/>
                  </a:schemeClr>
                </a:solidFill>
              </a:rPr>
              <a:t>，再转换到状态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，重复进行；</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如果有行人按下按钮（用</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表示），在当前时钟周期结束，状态总是转换到</a:t>
            </a:r>
            <a:r>
              <a:rPr lang="en-US" altLang="zh-CN" sz="2000" dirty="0">
                <a:solidFill>
                  <a:schemeClr val="tx1">
                    <a:lumMod val="85000"/>
                    <a:lumOff val="15000"/>
                  </a:schemeClr>
                </a:solidFill>
              </a:rPr>
              <a:t>10</a:t>
            </a:r>
            <a:r>
              <a:rPr lang="zh-CN" altLang="en-US" sz="2000" dirty="0">
                <a:solidFill>
                  <a:schemeClr val="tx1">
                    <a:lumMod val="85000"/>
                    <a:lumOff val="15000"/>
                  </a:schemeClr>
                </a:solidFill>
              </a:rPr>
              <a:t>，如果无行人按钮，在下一时钟周期，再转换到状态</a:t>
            </a:r>
            <a:r>
              <a:rPr lang="en-US" altLang="zh-CN" sz="2000" dirty="0">
                <a:solidFill>
                  <a:schemeClr val="tx1">
                    <a:lumMod val="85000"/>
                    <a:lumOff val="15000"/>
                  </a:schemeClr>
                </a:solidFill>
              </a:rPr>
              <a:t>00</a:t>
            </a:r>
            <a:r>
              <a:rPr lang="zh-CN" altLang="en-US" sz="2000" dirty="0">
                <a:solidFill>
                  <a:schemeClr val="tx1">
                    <a:lumMod val="85000"/>
                    <a:lumOff val="15000"/>
                  </a:schemeClr>
                </a:solidFill>
              </a:rPr>
              <a:t>，如果有行人按钮，则保持在状态</a:t>
            </a:r>
            <a:r>
              <a:rPr lang="en-US" altLang="zh-CN" sz="2000" dirty="0">
                <a:solidFill>
                  <a:schemeClr val="tx1">
                    <a:lumMod val="85000"/>
                    <a:lumOff val="15000"/>
                  </a:schemeClr>
                </a:solidFill>
              </a:rPr>
              <a:t>10</a:t>
            </a:r>
            <a:r>
              <a:rPr lang="zh-CN" altLang="en-US" sz="2000" dirty="0">
                <a:solidFill>
                  <a:schemeClr val="tx1">
                    <a:lumMod val="85000"/>
                    <a:lumOff val="15000"/>
                  </a:schemeClr>
                </a:solidFill>
              </a:rPr>
              <a:t>。</a:t>
            </a:r>
          </a:p>
        </p:txBody>
      </p:sp>
      <p:pic>
        <p:nvPicPr>
          <p:cNvPr id="27" name="图片 26">
            <a:extLst>
              <a:ext uri="{FF2B5EF4-FFF2-40B4-BE49-F238E27FC236}">
                <a16:creationId xmlns:a16="http://schemas.microsoft.com/office/drawing/2014/main" id="{E9CE1DFA-FDB5-99FB-A402-3CC38E603981}"/>
              </a:ext>
            </a:extLst>
          </p:cNvPr>
          <p:cNvPicPr>
            <a:picLocks noChangeAspect="1"/>
          </p:cNvPicPr>
          <p:nvPr/>
        </p:nvPicPr>
        <p:blipFill>
          <a:blip r:embed="rId5"/>
          <a:stretch>
            <a:fillRect/>
          </a:stretch>
        </p:blipFill>
        <p:spPr>
          <a:xfrm>
            <a:off x="7746147" y="730907"/>
            <a:ext cx="3524711" cy="2457771"/>
          </a:xfrm>
          <a:prstGeom prst="rect">
            <a:avLst/>
          </a:prstGeom>
        </p:spPr>
      </p:pic>
      <p:pic>
        <p:nvPicPr>
          <p:cNvPr id="2" name="图片 1">
            <a:extLst>
              <a:ext uri="{FF2B5EF4-FFF2-40B4-BE49-F238E27FC236}">
                <a16:creationId xmlns:a16="http://schemas.microsoft.com/office/drawing/2014/main" id="{53C158FF-FEF0-DC2E-FE99-70E47BA51634}"/>
              </a:ext>
            </a:extLst>
          </p:cNvPr>
          <p:cNvPicPr>
            <a:picLocks noChangeAspect="1"/>
          </p:cNvPicPr>
          <p:nvPr/>
        </p:nvPicPr>
        <p:blipFill>
          <a:blip r:embed="rId6"/>
          <a:stretch>
            <a:fillRect/>
          </a:stretch>
        </p:blipFill>
        <p:spPr>
          <a:xfrm>
            <a:off x="7871224" y="3669323"/>
            <a:ext cx="3274555" cy="3030993"/>
          </a:xfrm>
          <a:prstGeom prst="rect">
            <a:avLst/>
          </a:prstGeom>
        </p:spPr>
      </p:pic>
    </p:spTree>
    <p:custDataLst>
      <p:tags r:id="rId1"/>
    </p:custDataLst>
    <p:extLst>
      <p:ext uri="{BB962C8B-B14F-4D97-AF65-F5344CB8AC3E}">
        <p14:creationId xmlns:p14="http://schemas.microsoft.com/office/powerpoint/2010/main" val="130104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10036158" cy="2150076"/>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译码器、多路选择器和全加法器：</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不能存储信息的逻辑结构</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位信息的基本存储元件</a:t>
            </a:r>
          </a:p>
          <a:p>
            <a:pPr marL="800100" lvl="2" indent="-342900">
              <a:lnSpc>
                <a:spcPct val="150000"/>
              </a:lnSpc>
              <a:buFont typeface="Arial" panose="020B0604020202020204" pitchFamily="34" charset="0"/>
              <a:buChar char="•"/>
            </a:pPr>
            <a:r>
              <a:rPr lang="zh-CN" altLang="en-US" sz="2000" dirty="0">
                <a:solidFill>
                  <a:srgbClr val="B88F4D"/>
                </a:solidFill>
              </a:rPr>
              <a:t>锁存器</a:t>
            </a:r>
          </a:p>
        </p:txBody>
      </p:sp>
    </p:spTree>
    <p:custDataLst>
      <p:tags r:id="rId1"/>
    </p:custDataLst>
    <p:extLst>
      <p:ext uri="{BB962C8B-B14F-4D97-AF65-F5344CB8AC3E}">
        <p14:creationId xmlns:p14="http://schemas.microsoft.com/office/powerpoint/2010/main" val="412983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5852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时钟（</a:t>
              </a:r>
              <a:r>
                <a:rPr lang="en-US" altLang="zh-CN" sz="2800" dirty="0">
                  <a:solidFill>
                    <a:schemeClr val="tx1">
                      <a:lumMod val="85000"/>
                      <a:lumOff val="15000"/>
                    </a:schemeClr>
                  </a:solidFill>
                </a:rPr>
                <a:t>Clock</a:t>
              </a:r>
              <a:r>
                <a:rPr lang="zh-CN" altLang="en-US" sz="2800" dirty="0">
                  <a:solidFill>
                    <a:schemeClr val="tx1">
                      <a:lumMod val="85000"/>
                      <a:lumOff val="15000"/>
                    </a:schemeClr>
                  </a:solidFill>
                </a:rPr>
                <a:t>）</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10387851" cy="335040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简化：黄灯，时间，车道，</a:t>
            </a:r>
            <a:r>
              <a:rPr lang="en-US" altLang="zh-CN" sz="2400" dirty="0">
                <a:solidFill>
                  <a:schemeClr val="tx1">
                    <a:lumMod val="85000"/>
                    <a:lumOff val="15000"/>
                  </a:schemeClr>
                </a:solidFill>
              </a:rPr>
              <a:t>……</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1</a:t>
            </a:r>
            <a:r>
              <a:rPr lang="zh-CN" altLang="en-US" sz="2400" dirty="0">
                <a:solidFill>
                  <a:schemeClr val="tx1">
                    <a:lumMod val="85000"/>
                    <a:lumOff val="15000"/>
                  </a:schemeClr>
                </a:solidFill>
              </a:rPr>
              <a:t>个外部输入：行人的按钮行为</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4</a:t>
            </a:r>
            <a:r>
              <a:rPr lang="zh-CN" altLang="en-US" sz="2400" dirty="0">
                <a:solidFill>
                  <a:schemeClr val="tx1">
                    <a:lumMod val="85000"/>
                    <a:lumOff val="15000"/>
                  </a:schemeClr>
                </a:solidFill>
              </a:rPr>
              <a:t>个外部输出：分别用于控制</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3</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4</a:t>
            </a:r>
            <a:r>
              <a:rPr lang="zh-CN" altLang="en-US" sz="2400" dirty="0">
                <a:solidFill>
                  <a:schemeClr val="tx1">
                    <a:lumMod val="85000"/>
                    <a:lumOff val="15000"/>
                  </a:schemeClr>
                </a:solidFill>
              </a:rPr>
              <a:t>号灯何时亮</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a:t>
            </a: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个存储元件，记录控制器处于哪一个状态（</a:t>
            </a:r>
            <a:r>
              <a:rPr lang="en-US" altLang="zh-CN" sz="2400" dirty="0">
                <a:solidFill>
                  <a:schemeClr val="tx1">
                    <a:lumMod val="85000"/>
                    <a:lumOff val="15000"/>
                  </a:schemeClr>
                </a:solidFill>
              </a:rPr>
              <a:t>00</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01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10</a:t>
            </a:r>
            <a:r>
              <a:rPr lang="zh-CN" altLang="en-US" sz="2400" dirty="0">
                <a:solidFill>
                  <a:schemeClr val="tx1">
                    <a:lumMod val="85000"/>
                    <a:lumOff val="15000"/>
                  </a:schemeClr>
                </a:solidFill>
              </a:rPr>
              <a:t>），由交通信号的过去的行为决定的（内部输出）</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时钟：使状态转换每隔</a:t>
            </a:r>
            <a:r>
              <a:rPr lang="en-US" altLang="zh-CN" sz="2400" dirty="0">
                <a:solidFill>
                  <a:schemeClr val="tx1">
                    <a:lumMod val="85000"/>
                    <a:lumOff val="15000"/>
                  </a:schemeClr>
                </a:solidFill>
              </a:rPr>
              <a:t>0.5</a:t>
            </a:r>
            <a:r>
              <a:rPr lang="zh-CN" altLang="en-US" sz="2400" dirty="0">
                <a:solidFill>
                  <a:schemeClr val="tx1">
                    <a:lumMod val="85000"/>
                    <a:lumOff val="15000"/>
                  </a:schemeClr>
                </a:solidFill>
              </a:rPr>
              <a:t>分钟发生一次</a:t>
            </a:r>
          </a:p>
        </p:txBody>
      </p:sp>
      <p:pic>
        <p:nvPicPr>
          <p:cNvPr id="5" name="Picture 26">
            <a:extLst>
              <a:ext uri="{FF2B5EF4-FFF2-40B4-BE49-F238E27FC236}">
                <a16:creationId xmlns:a16="http://schemas.microsoft.com/office/drawing/2014/main" id="{5113AF8B-83F4-BEBE-0203-CF93FC4A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023" y="450243"/>
            <a:ext cx="4126770" cy="255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80778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783556" cy="84625"/>
            </a:xfrm>
            <a:prstGeom prst="rect">
              <a:avLst/>
            </a:prstGeom>
            <a:noFill/>
          </p:spPr>
          <p:txBody>
            <a:bodyPr wrap="none" rtlCol="0">
              <a:spAutoFit/>
            </a:bodyPr>
            <a:lstStyle/>
            <a:p>
              <a:pPr>
                <a:lnSpc>
                  <a:spcPct val="125000"/>
                </a:lnSpc>
              </a:pPr>
              <a:r>
                <a:rPr lang="zh-CN" altLang="en-US" sz="2800" dirty="0">
                  <a:solidFill>
                    <a:srgbClr val="B88F4D"/>
                  </a:solidFill>
                </a:rPr>
                <a:t>组合逻辑</a:t>
              </a:r>
              <a:r>
                <a:rPr lang="zh-CN" altLang="en-US" sz="2800" dirty="0">
                  <a:solidFill>
                    <a:schemeClr val="tx1">
                      <a:lumMod val="85000"/>
                      <a:lumOff val="15000"/>
                    </a:schemeClr>
                  </a:solidFill>
                </a:rPr>
                <a:t>电路</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输出和下一状态</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851969"/>
            <a:ext cx="10985729" cy="299210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系统输出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用于控制灯的一组</a:t>
            </a:r>
            <a:r>
              <a:rPr lang="zh-CN" altLang="en-US" sz="2000" dirty="0">
                <a:solidFill>
                  <a:srgbClr val="B88F4D"/>
                </a:solidFill>
              </a:rPr>
              <a:t>外部</a:t>
            </a:r>
            <a:r>
              <a:rPr lang="zh-CN" altLang="en-US" sz="2000" dirty="0">
                <a:solidFill>
                  <a:schemeClr val="tx1">
                    <a:lumMod val="85000"/>
                    <a:lumOff val="15000"/>
                  </a:schemeClr>
                </a:solidFill>
              </a:rPr>
              <a:t>输出：有</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个输出（标记为</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3</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）用来控制</a:t>
            </a:r>
            <a:r>
              <a:rPr lang="en-US" altLang="zh-CN" sz="2000" dirty="0">
                <a:solidFill>
                  <a:schemeClr val="tx1">
                    <a:lumMod val="85000"/>
                    <a:lumOff val="15000"/>
                  </a:schemeClr>
                </a:solidFill>
              </a:rPr>
              <a:t>4</a:t>
            </a:r>
            <a:r>
              <a:rPr lang="zh-CN" altLang="en-US" sz="2000" dirty="0">
                <a:solidFill>
                  <a:schemeClr val="tx1">
                    <a:lumMod val="85000"/>
                    <a:lumOff val="15000"/>
                  </a:schemeClr>
                </a:solidFill>
              </a:rPr>
              <a:t>盏灯的亮与灭</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由当前状态决定</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下一状态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用于作为寄存器输入的</a:t>
            </a:r>
            <a:r>
              <a:rPr lang="zh-CN" altLang="en-US" sz="2000" dirty="0">
                <a:solidFill>
                  <a:srgbClr val="B88F4D"/>
                </a:solidFill>
              </a:rPr>
              <a:t>内部</a:t>
            </a:r>
            <a:r>
              <a:rPr lang="zh-CN" altLang="en-US" sz="2000" dirty="0">
                <a:solidFill>
                  <a:schemeClr val="tx1">
                    <a:lumMod val="85000"/>
                    <a:lumOff val="15000"/>
                  </a:schemeClr>
                </a:solidFill>
              </a:rPr>
              <a:t>输出：有</a:t>
            </a:r>
            <a:r>
              <a:rPr lang="en-US" altLang="zh-CN" sz="2000" dirty="0">
                <a:solidFill>
                  <a:schemeClr val="tx1">
                    <a:lumMod val="85000"/>
                    <a:lumOff val="15000"/>
                  </a:schemeClr>
                </a:solidFill>
              </a:rPr>
              <a:t>2</a:t>
            </a:r>
            <a:r>
              <a:rPr lang="zh-CN" altLang="en-US" sz="2000" dirty="0">
                <a:solidFill>
                  <a:schemeClr val="tx1">
                    <a:lumMod val="85000"/>
                    <a:lumOff val="15000"/>
                  </a:schemeClr>
                </a:solidFill>
              </a:rPr>
              <a:t>个（标记为下一状态</a:t>
            </a:r>
            <a:r>
              <a:rPr lang="en-US" altLang="zh-CN" sz="2000" dirty="0">
                <a:solidFill>
                  <a:schemeClr val="tx1">
                    <a:lumMod val="85000"/>
                    <a:lumOff val="15000"/>
                  </a:schemeClr>
                </a:solidFill>
              </a:rPr>
              <a:t>[1]</a:t>
            </a:r>
            <a:r>
              <a:rPr lang="zh-CN" altLang="en-US" sz="2000" dirty="0">
                <a:solidFill>
                  <a:schemeClr val="tx1">
                    <a:lumMod val="85000"/>
                    <a:lumOff val="15000"/>
                  </a:schemeClr>
                </a:solidFill>
              </a:rPr>
              <a:t>和</a:t>
            </a:r>
            <a:r>
              <a:rPr lang="en-US" altLang="zh-CN" sz="2000" dirty="0">
                <a:solidFill>
                  <a:schemeClr val="tx1">
                    <a:lumMod val="85000"/>
                    <a:lumOff val="15000"/>
                  </a:schemeClr>
                </a:solidFill>
              </a:rPr>
              <a:t>[0]</a:t>
            </a:r>
            <a:r>
              <a:rPr lang="zh-CN" altLang="en-US" sz="2000" dirty="0">
                <a:solidFill>
                  <a:schemeClr val="tx1">
                    <a:lumMod val="85000"/>
                    <a:lumOff val="15000"/>
                  </a:schemeClr>
                </a:solidFill>
              </a:rPr>
              <a:t>），也就是下一状态</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由当前状态和当前的外部输入共同决定</a:t>
            </a:r>
          </a:p>
        </p:txBody>
      </p:sp>
      <p:pic>
        <p:nvPicPr>
          <p:cNvPr id="5" name="Picture 26">
            <a:extLst>
              <a:ext uri="{FF2B5EF4-FFF2-40B4-BE49-F238E27FC236}">
                <a16:creationId xmlns:a16="http://schemas.microsoft.com/office/drawing/2014/main" id="{5113AF8B-83F4-BEBE-0203-CF93FC4A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023" y="450243"/>
            <a:ext cx="4126770" cy="255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58391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外部输出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106493"/>
            <a:ext cx="10985729"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输出表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控制灯的行为</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a:t>
            </a:r>
            <a:r>
              <a:rPr lang="zh-CN" altLang="en-US" sz="2000" dirty="0">
                <a:solidFill>
                  <a:srgbClr val="B88F4D"/>
                </a:solidFill>
              </a:rPr>
              <a:t>当前状态</a:t>
            </a:r>
            <a:r>
              <a:rPr lang="zh-CN" altLang="en-US" sz="2000" dirty="0">
                <a:solidFill>
                  <a:schemeClr val="tx1">
                    <a:lumMod val="85000"/>
                    <a:lumOff val="15000"/>
                  </a:schemeClr>
                </a:solidFill>
              </a:rPr>
              <a:t>决定</a:t>
            </a:r>
          </a:p>
        </p:txBody>
      </p:sp>
      <p:graphicFrame>
        <p:nvGraphicFramePr>
          <p:cNvPr id="6" name="表格 5">
            <a:extLst>
              <a:ext uri="{FF2B5EF4-FFF2-40B4-BE49-F238E27FC236}">
                <a16:creationId xmlns:a16="http://schemas.microsoft.com/office/drawing/2014/main" id="{1BC8DF38-CE5A-01CC-6785-1FE1AAC6C044}"/>
              </a:ext>
            </a:extLst>
          </p:cNvPr>
          <p:cNvGraphicFramePr>
            <a:graphicFrameLocks noGrp="1"/>
          </p:cNvGraphicFramePr>
          <p:nvPr>
            <p:extLst>
              <p:ext uri="{D42A27DB-BD31-4B8C-83A1-F6EECF244321}">
                <p14:modId xmlns:p14="http://schemas.microsoft.com/office/powerpoint/2010/main" val="2680487961"/>
              </p:ext>
            </p:extLst>
          </p:nvPr>
        </p:nvGraphicFramePr>
        <p:xfrm>
          <a:off x="1517528" y="4028831"/>
          <a:ext cx="5661025" cy="2190750"/>
        </p:xfrm>
        <a:graphic>
          <a:graphicData uri="http://schemas.openxmlformats.org/drawingml/2006/table">
            <a:tbl>
              <a:tblPr/>
              <a:tblGrid>
                <a:gridCol w="1316037">
                  <a:extLst>
                    <a:ext uri="{9D8B030D-6E8A-4147-A177-3AD203B41FA5}">
                      <a16:colId xmlns:a16="http://schemas.microsoft.com/office/drawing/2014/main" val="20000"/>
                    </a:ext>
                  </a:extLst>
                </a:gridCol>
                <a:gridCol w="1344613">
                  <a:extLst>
                    <a:ext uri="{9D8B030D-6E8A-4147-A177-3AD203B41FA5}">
                      <a16:colId xmlns:a16="http://schemas.microsoft.com/office/drawing/2014/main" val="20001"/>
                    </a:ext>
                  </a:extLst>
                </a:gridCol>
                <a:gridCol w="749300">
                  <a:extLst>
                    <a:ext uri="{9D8B030D-6E8A-4147-A177-3AD203B41FA5}">
                      <a16:colId xmlns:a16="http://schemas.microsoft.com/office/drawing/2014/main" val="20002"/>
                    </a:ext>
                  </a:extLst>
                </a:gridCol>
                <a:gridCol w="750887">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50888">
                  <a:extLst>
                    <a:ext uri="{9D8B030D-6E8A-4147-A177-3AD203B41FA5}">
                      <a16:colId xmlns:a16="http://schemas.microsoft.com/office/drawing/2014/main" val="20005"/>
                    </a:ext>
                  </a:extLst>
                </a:gridCol>
              </a:tblGrid>
              <a:tr h="59055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00000"/>
                          </a:solidFill>
                          <a:effectLst/>
                          <a:latin typeface="Arial" pitchFamily="34" charset="0"/>
                          <a:ea typeface="宋体" pitchFamily="2" charset="-122"/>
                        </a:rPr>
                        <a:t>1</a:t>
                      </a:r>
                      <a:r>
                        <a:rPr kumimoji="0" lang="zh-CN" sz="1800" b="1" i="0" u="none" strike="noStrike" cap="none" normalizeH="0" baseline="0" dirty="0">
                          <a:ln>
                            <a:noFill/>
                          </a:ln>
                          <a:solidFill>
                            <a:srgbClr val="C00000"/>
                          </a:solidFill>
                          <a:effectLst/>
                          <a:latin typeface="Arial" pitchFamily="34" charset="0"/>
                          <a:ea typeface="宋体" pitchFamily="2" charset="-122"/>
                        </a:rPr>
                        <a:t>灯</a:t>
                      </a:r>
                      <a:endParaRPr kumimoji="0" lang="zh-CN" sz="1800" b="1" i="0" u="none" strike="noStrike" cap="none" normalizeH="0" baseline="0" dirty="0">
                        <a:ln>
                          <a:noFill/>
                        </a:ln>
                        <a:solidFill>
                          <a:srgbClr val="C00000"/>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50"/>
                          </a:solidFill>
                          <a:effectLst/>
                          <a:latin typeface="Arial" pitchFamily="34" charset="0"/>
                          <a:ea typeface="宋体" pitchFamily="2" charset="-122"/>
                        </a:rPr>
                        <a:t>2</a:t>
                      </a:r>
                      <a:r>
                        <a:rPr kumimoji="0" lang="zh-CN" sz="1800" b="1" i="0" u="none" strike="noStrike" cap="none" normalizeH="0" baseline="0" dirty="0">
                          <a:ln>
                            <a:noFill/>
                          </a:ln>
                          <a:solidFill>
                            <a:srgbClr val="00B050"/>
                          </a:solidFill>
                          <a:effectLst/>
                          <a:latin typeface="Arial" pitchFamily="34" charset="0"/>
                          <a:ea typeface="宋体" pitchFamily="2" charset="-122"/>
                        </a:rPr>
                        <a:t>灯</a:t>
                      </a:r>
                      <a:endParaRPr kumimoji="0" lang="zh-CN" sz="1800" b="1" i="0" u="none" strike="noStrike" cap="none" normalizeH="0" baseline="0" dirty="0">
                        <a:ln>
                          <a:noFill/>
                        </a:ln>
                        <a:solidFill>
                          <a:srgbClr val="00B05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00000"/>
                          </a:solidFill>
                          <a:effectLst/>
                          <a:latin typeface="Arial" pitchFamily="34" charset="0"/>
                          <a:ea typeface="宋体" pitchFamily="2" charset="-122"/>
                        </a:rPr>
                        <a:t>3</a:t>
                      </a:r>
                      <a:r>
                        <a:rPr kumimoji="0" lang="zh-CN" sz="1800" b="1" i="0" u="none" strike="noStrike" cap="none" normalizeH="0" baseline="0" dirty="0">
                          <a:ln>
                            <a:noFill/>
                          </a:ln>
                          <a:solidFill>
                            <a:srgbClr val="C00000"/>
                          </a:solidFill>
                          <a:effectLst/>
                          <a:latin typeface="Arial" pitchFamily="34" charset="0"/>
                          <a:ea typeface="宋体" pitchFamily="2" charset="-122"/>
                        </a:rPr>
                        <a:t>灯</a:t>
                      </a:r>
                      <a:endParaRPr kumimoji="0" lang="zh-CN" sz="1800" b="1" i="0" u="none" strike="noStrike" cap="none" normalizeH="0" baseline="0" dirty="0">
                        <a:ln>
                          <a:noFill/>
                        </a:ln>
                        <a:solidFill>
                          <a:srgbClr val="C0000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50"/>
                          </a:solidFill>
                          <a:effectLst/>
                          <a:latin typeface="Arial" pitchFamily="34" charset="0"/>
                          <a:ea typeface="宋体" pitchFamily="2" charset="-122"/>
                        </a:rPr>
                        <a:t>4</a:t>
                      </a:r>
                      <a:r>
                        <a:rPr kumimoji="0" lang="zh-CN" sz="1800" b="1" i="0" u="none" strike="noStrike" cap="none" normalizeH="0" baseline="0" dirty="0">
                          <a:ln>
                            <a:noFill/>
                          </a:ln>
                          <a:solidFill>
                            <a:srgbClr val="00B050"/>
                          </a:solidFill>
                          <a:effectLst/>
                          <a:latin typeface="Arial" pitchFamily="34" charset="0"/>
                          <a:ea typeface="宋体" pitchFamily="2" charset="-122"/>
                        </a:rPr>
                        <a:t>灯</a:t>
                      </a:r>
                      <a:endParaRPr kumimoji="0" lang="zh-CN" sz="1800" b="1" i="0" u="none" strike="noStrike" cap="none" normalizeH="0" baseline="0" dirty="0">
                        <a:ln>
                          <a:noFill/>
                        </a:ln>
                        <a:solidFill>
                          <a:srgbClr val="00B050"/>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0"/>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1"/>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2"/>
                  </a:ext>
                </a:extLst>
              </a:tr>
              <a:tr h="533400">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tc>
                  <a:txBody>
                    <a:bodyPr/>
                    <a:lstStyle>
                      <a:lvl1pPr marL="0" algn="l" defTabSz="914400" rtl="0" eaLnBrk="1" latinLnBrk="0" hangingPunct="1">
                        <a:defRPr sz="1800" kern="1200">
                          <a:solidFill>
                            <a:schemeClr val="tx1"/>
                          </a:solidFill>
                          <a:latin typeface="Perpetua"/>
                        </a:defRPr>
                      </a:lvl1pPr>
                      <a:lvl2pPr marL="457200" algn="l" defTabSz="914400" rtl="0" eaLnBrk="1" latinLnBrk="0" hangingPunct="1">
                        <a:defRPr sz="1800" kern="1200">
                          <a:solidFill>
                            <a:schemeClr val="tx1"/>
                          </a:solidFill>
                          <a:latin typeface="Perpetua"/>
                        </a:defRPr>
                      </a:lvl2pPr>
                      <a:lvl3pPr marL="914400" algn="l" defTabSz="914400" rtl="0" eaLnBrk="1" latinLnBrk="0" hangingPunct="1">
                        <a:defRPr sz="1800" kern="1200">
                          <a:solidFill>
                            <a:schemeClr val="tx1"/>
                          </a:solidFill>
                          <a:latin typeface="Perpetua"/>
                        </a:defRPr>
                      </a:lvl3pPr>
                      <a:lvl4pPr marL="1371600" algn="l" defTabSz="914400" rtl="0" eaLnBrk="1" latinLnBrk="0" hangingPunct="1">
                        <a:defRPr sz="1800" kern="1200">
                          <a:solidFill>
                            <a:schemeClr val="tx1"/>
                          </a:solidFill>
                          <a:latin typeface="Perpetua"/>
                        </a:defRPr>
                      </a:lvl4pPr>
                      <a:lvl5pPr marL="1828800" algn="l" defTabSz="914400" rtl="0" eaLnBrk="1" latinLnBrk="0" hangingPunct="1">
                        <a:defRPr sz="1800" kern="1200">
                          <a:solidFill>
                            <a:schemeClr val="tx1"/>
                          </a:solidFill>
                          <a:latin typeface="Perpetua"/>
                        </a:defRPr>
                      </a:lvl5pPr>
                      <a:lvl6pPr marL="2286000" algn="l" defTabSz="914400" rtl="0" eaLnBrk="1" latinLnBrk="0" hangingPunct="1">
                        <a:defRPr sz="1800" kern="1200">
                          <a:solidFill>
                            <a:schemeClr val="tx1"/>
                          </a:solidFill>
                          <a:latin typeface="Perpetua"/>
                        </a:defRPr>
                      </a:lvl6pPr>
                      <a:lvl7pPr marL="2743200" algn="l" defTabSz="914400" rtl="0" eaLnBrk="1" latinLnBrk="0" hangingPunct="1">
                        <a:defRPr sz="1800" kern="1200">
                          <a:solidFill>
                            <a:schemeClr val="tx1"/>
                          </a:solidFill>
                          <a:latin typeface="Perpetua"/>
                        </a:defRPr>
                      </a:lvl7pPr>
                      <a:lvl8pPr marL="3200400" algn="l" defTabSz="914400" rtl="0" eaLnBrk="1" latinLnBrk="0" hangingPunct="1">
                        <a:defRPr sz="1800" kern="1200">
                          <a:solidFill>
                            <a:schemeClr val="tx1"/>
                          </a:solidFill>
                          <a:latin typeface="Perpetua"/>
                        </a:defRPr>
                      </a:lvl8pPr>
                      <a:lvl9pPr marL="3657600" algn="l" defTabSz="914400" rtl="0" eaLnBrk="1" latinLnBrk="0" hangingPunct="1">
                        <a:defRPr sz="1800" kern="1200">
                          <a:solidFill>
                            <a:schemeClr val="tx1"/>
                          </a:solidFill>
                          <a:latin typeface="Perpetu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34817">
                        <a:lumMod val="20000"/>
                        <a:lumOff val="80000"/>
                      </a:srgbClr>
                    </a:solidFill>
                  </a:tcPr>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CD02AD77-BEAC-9B6A-8EFA-D9C75EFC949C}"/>
              </a:ext>
            </a:extLst>
          </p:cNvPr>
          <p:cNvPicPr>
            <a:picLocks noChangeAspect="1"/>
          </p:cNvPicPr>
          <p:nvPr/>
        </p:nvPicPr>
        <p:blipFill>
          <a:blip r:embed="rId5"/>
          <a:stretch>
            <a:fillRect/>
          </a:stretch>
        </p:blipFill>
        <p:spPr>
          <a:xfrm>
            <a:off x="7769165" y="850353"/>
            <a:ext cx="3524711" cy="2457771"/>
          </a:xfrm>
          <a:prstGeom prst="rect">
            <a:avLst/>
          </a:prstGeom>
        </p:spPr>
      </p:pic>
      <p:pic>
        <p:nvPicPr>
          <p:cNvPr id="12" name="图片 11">
            <a:extLst>
              <a:ext uri="{FF2B5EF4-FFF2-40B4-BE49-F238E27FC236}">
                <a16:creationId xmlns:a16="http://schemas.microsoft.com/office/drawing/2014/main" id="{6FBF0487-AC7E-4552-AF9E-5D0C519A31F3}"/>
              </a:ext>
            </a:extLst>
          </p:cNvPr>
          <p:cNvPicPr>
            <a:picLocks noChangeAspect="1"/>
          </p:cNvPicPr>
          <p:nvPr/>
        </p:nvPicPr>
        <p:blipFill>
          <a:blip r:embed="rId6"/>
          <a:stretch>
            <a:fillRect/>
          </a:stretch>
        </p:blipFill>
        <p:spPr>
          <a:xfrm>
            <a:off x="8916656" y="3593739"/>
            <a:ext cx="2939282" cy="2720657"/>
          </a:xfrm>
          <a:prstGeom prst="rect">
            <a:avLst/>
          </a:prstGeom>
        </p:spPr>
      </p:pic>
    </p:spTree>
    <p:custDataLst>
      <p:tags r:id="rId1"/>
    </p:custDataLst>
    <p:extLst>
      <p:ext uri="{BB962C8B-B14F-4D97-AF65-F5344CB8AC3E}">
        <p14:creationId xmlns:p14="http://schemas.microsoft.com/office/powerpoint/2010/main" val="219158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581534"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有限状态机</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内部输出</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908064" y="2106493"/>
            <a:ext cx="10985729" cy="1607107"/>
          </a:xfrm>
          <a:prstGeom prst="rect">
            <a:avLst/>
          </a:prstGeom>
          <a:noFill/>
        </p:spPr>
        <p:txBody>
          <a:bodyPr wrap="square" rtlCol="0">
            <a:spAutoFit/>
          </a:bodyPr>
          <a:lstStyle/>
          <a:p>
            <a:pPr marL="285750" lvl="1" indent="-285750">
              <a:lnSpc>
                <a:spcPct val="150000"/>
              </a:lnSpc>
              <a:buFont typeface="Wingdings" pitchFamily="2" charset="2"/>
              <a:buChar char="Ø"/>
            </a:pPr>
            <a:r>
              <a:rPr lang="en-US" altLang="zh-CN" sz="2400" dirty="0">
                <a:solidFill>
                  <a:schemeClr val="tx1">
                    <a:lumMod val="85000"/>
                    <a:lumOff val="15000"/>
                  </a:schemeClr>
                </a:solidFill>
              </a:rPr>
              <a:t>2</a:t>
            </a:r>
            <a:r>
              <a:rPr lang="zh-CN" altLang="en-US" sz="2400" dirty="0">
                <a:solidFill>
                  <a:schemeClr val="tx1">
                    <a:lumMod val="85000"/>
                    <a:lumOff val="15000"/>
                  </a:schemeClr>
                </a:solidFill>
              </a:rPr>
              <a:t>个：标记为下一状态</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和</a:t>
            </a:r>
            <a:r>
              <a:rPr lang="en-US" altLang="zh-CN" sz="2400" dirty="0">
                <a:solidFill>
                  <a:schemeClr val="tx1">
                    <a:lumMod val="85000"/>
                    <a:lumOff val="15000"/>
                  </a:schemeClr>
                </a:solidFill>
              </a:rPr>
              <a:t>[0]</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下一状态</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次态表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由</a:t>
            </a:r>
            <a:r>
              <a:rPr lang="zh-CN" altLang="en-US" sz="2000" dirty="0">
                <a:solidFill>
                  <a:srgbClr val="B88F4D"/>
                </a:solidFill>
              </a:rPr>
              <a:t>当前状态</a:t>
            </a:r>
            <a:r>
              <a:rPr lang="zh-CN" altLang="en-US" sz="2000" dirty="0">
                <a:solidFill>
                  <a:schemeClr val="tx1">
                    <a:lumMod val="85000"/>
                    <a:lumOff val="15000"/>
                  </a:schemeClr>
                </a:solidFill>
              </a:rPr>
              <a:t>和当前的</a:t>
            </a:r>
            <a:r>
              <a:rPr lang="zh-CN" altLang="en-US" sz="2000" dirty="0">
                <a:solidFill>
                  <a:srgbClr val="B88F4D"/>
                </a:solidFill>
              </a:rPr>
              <a:t>外部输入</a:t>
            </a:r>
            <a:r>
              <a:rPr lang="zh-CN" altLang="en-US" sz="2000" dirty="0">
                <a:solidFill>
                  <a:schemeClr val="tx1">
                    <a:lumMod val="85000"/>
                    <a:lumOff val="15000"/>
                  </a:schemeClr>
                </a:solidFill>
              </a:rPr>
              <a:t>的组合决定</a:t>
            </a:r>
          </a:p>
        </p:txBody>
      </p:sp>
      <p:pic>
        <p:nvPicPr>
          <p:cNvPr id="7" name="图片 6">
            <a:extLst>
              <a:ext uri="{FF2B5EF4-FFF2-40B4-BE49-F238E27FC236}">
                <a16:creationId xmlns:a16="http://schemas.microsoft.com/office/drawing/2014/main" id="{CD02AD77-BEAC-9B6A-8EFA-D9C75EFC949C}"/>
              </a:ext>
            </a:extLst>
          </p:cNvPr>
          <p:cNvPicPr>
            <a:picLocks noChangeAspect="1"/>
          </p:cNvPicPr>
          <p:nvPr/>
        </p:nvPicPr>
        <p:blipFill>
          <a:blip r:embed="rId5"/>
          <a:stretch>
            <a:fillRect/>
          </a:stretch>
        </p:blipFill>
        <p:spPr>
          <a:xfrm>
            <a:off x="7769165" y="850353"/>
            <a:ext cx="3524711" cy="2457771"/>
          </a:xfrm>
          <a:prstGeom prst="rect">
            <a:avLst/>
          </a:prstGeom>
        </p:spPr>
      </p:pic>
      <p:graphicFrame>
        <p:nvGraphicFramePr>
          <p:cNvPr id="2" name="表格 1">
            <a:extLst>
              <a:ext uri="{FF2B5EF4-FFF2-40B4-BE49-F238E27FC236}">
                <a16:creationId xmlns:a16="http://schemas.microsoft.com/office/drawing/2014/main" id="{6B77C74F-9B2B-0F7C-91B8-0A6AF4080942}"/>
              </a:ext>
            </a:extLst>
          </p:cNvPr>
          <p:cNvGraphicFramePr>
            <a:graphicFrameLocks noGrp="1"/>
          </p:cNvGraphicFramePr>
          <p:nvPr>
            <p:extLst>
              <p:ext uri="{D42A27DB-BD31-4B8C-83A1-F6EECF244321}">
                <p14:modId xmlns:p14="http://schemas.microsoft.com/office/powerpoint/2010/main" val="188079450"/>
              </p:ext>
            </p:extLst>
          </p:nvPr>
        </p:nvGraphicFramePr>
        <p:xfrm>
          <a:off x="1738435" y="4124246"/>
          <a:ext cx="6915150" cy="2209800"/>
        </p:xfrm>
        <a:graphic>
          <a:graphicData uri="http://schemas.openxmlformats.org/drawingml/2006/table">
            <a:tbl>
              <a:tblPr/>
              <a:tblGrid>
                <a:gridCol w="1122362">
                  <a:extLst>
                    <a:ext uri="{9D8B030D-6E8A-4147-A177-3AD203B41FA5}">
                      <a16:colId xmlns:a16="http://schemas.microsoft.com/office/drawing/2014/main" val="20000"/>
                    </a:ext>
                  </a:extLst>
                </a:gridCol>
                <a:gridCol w="1449388">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5524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行人按钮</a:t>
                      </a:r>
                      <a:endParaRPr kumimoji="0" 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当前状态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chemeClr val="tx1"/>
                          </a:solidFill>
                          <a:effectLst/>
                          <a:latin typeface="Arial" pitchFamily="34" charset="0"/>
                          <a:ea typeface="宋体" pitchFamily="2" charset="-122"/>
                        </a:rPr>
                        <a:t>下一状态</a:t>
                      </a: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chemeClr val="tx1"/>
                          </a:solidFill>
                          <a:effectLst/>
                          <a:latin typeface="Arial" pitchFamily="34" charset="0"/>
                          <a:ea typeface="宋体" pitchFamily="2" charset="-122"/>
                        </a:rPr>
                        <a:t>下一状态</a:t>
                      </a: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0</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276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0</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68580" marR="68580"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pic>
        <p:nvPicPr>
          <p:cNvPr id="11" name="图片 10">
            <a:extLst>
              <a:ext uri="{FF2B5EF4-FFF2-40B4-BE49-F238E27FC236}">
                <a16:creationId xmlns:a16="http://schemas.microsoft.com/office/drawing/2014/main" id="{E47D0950-B708-4772-96AB-53DC018011E0}"/>
              </a:ext>
            </a:extLst>
          </p:cNvPr>
          <p:cNvPicPr>
            <a:picLocks noChangeAspect="1"/>
          </p:cNvPicPr>
          <p:nvPr/>
        </p:nvPicPr>
        <p:blipFill>
          <a:blip r:embed="rId6"/>
          <a:stretch>
            <a:fillRect/>
          </a:stretch>
        </p:blipFill>
        <p:spPr>
          <a:xfrm>
            <a:off x="8916656" y="3593739"/>
            <a:ext cx="2939282" cy="2720657"/>
          </a:xfrm>
          <a:prstGeom prst="rect">
            <a:avLst/>
          </a:prstGeom>
        </p:spPr>
      </p:pic>
    </p:spTree>
    <p:custDataLst>
      <p:tags r:id="rId1"/>
    </p:custDataLst>
    <p:extLst>
      <p:ext uri="{BB962C8B-B14F-4D97-AF65-F5344CB8AC3E}">
        <p14:creationId xmlns:p14="http://schemas.microsoft.com/office/powerpoint/2010/main" val="4186609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13184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组合逻辑部分</a:t>
            </a:r>
            <a:endParaRPr lang="en-US" altLang="zh-CN" sz="2400" dirty="0">
              <a:solidFill>
                <a:schemeClr val="tx1">
                  <a:lumMod val="85000"/>
                  <a:lumOff val="15000"/>
                </a:schemeClr>
              </a:solidFill>
            </a:endParaRPr>
          </a:p>
        </p:txBody>
      </p:sp>
      <p:pic>
        <p:nvPicPr>
          <p:cNvPr id="287" name="图片 286">
            <a:extLst>
              <a:ext uri="{FF2B5EF4-FFF2-40B4-BE49-F238E27FC236}">
                <a16:creationId xmlns:a16="http://schemas.microsoft.com/office/drawing/2014/main" id="{FD13ECCB-A5FB-4AC2-3C45-1CEE1D659780}"/>
              </a:ext>
            </a:extLst>
          </p:cNvPr>
          <p:cNvPicPr>
            <a:picLocks noChangeAspect="1"/>
          </p:cNvPicPr>
          <p:nvPr/>
        </p:nvPicPr>
        <p:blipFill>
          <a:blip r:embed="rId5"/>
          <a:stretch>
            <a:fillRect/>
          </a:stretch>
        </p:blipFill>
        <p:spPr>
          <a:xfrm>
            <a:off x="4915568" y="1411163"/>
            <a:ext cx="6257730" cy="4691072"/>
          </a:xfrm>
          <a:prstGeom prst="rect">
            <a:avLst/>
          </a:prstGeom>
        </p:spPr>
      </p:pic>
    </p:spTree>
    <p:custDataLst>
      <p:tags r:id="rId1"/>
    </p:custDataLst>
    <p:extLst>
      <p:ext uri="{BB962C8B-B14F-4D97-AF65-F5344CB8AC3E}">
        <p14:creationId xmlns:p14="http://schemas.microsoft.com/office/powerpoint/2010/main" val="213580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时序逻辑电路</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5393821" cy="1131848"/>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示例：交通灯控制器</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时序逻辑部分</a:t>
            </a:r>
            <a:endParaRPr lang="en-US" altLang="zh-CN" sz="2400" dirty="0">
              <a:solidFill>
                <a:schemeClr val="tx1">
                  <a:lumMod val="85000"/>
                  <a:lumOff val="15000"/>
                </a:schemeClr>
              </a:solidFill>
            </a:endParaRPr>
          </a:p>
        </p:txBody>
      </p:sp>
      <p:pic>
        <p:nvPicPr>
          <p:cNvPr id="350" name="图片 349">
            <a:extLst>
              <a:ext uri="{FF2B5EF4-FFF2-40B4-BE49-F238E27FC236}">
                <a16:creationId xmlns:a16="http://schemas.microsoft.com/office/drawing/2014/main" id="{1E6168ED-A41C-E257-FF26-0B6DE6A1B522}"/>
              </a:ext>
            </a:extLst>
          </p:cNvPr>
          <p:cNvPicPr>
            <a:picLocks noChangeAspect="1"/>
          </p:cNvPicPr>
          <p:nvPr/>
        </p:nvPicPr>
        <p:blipFill>
          <a:blip r:embed="rId5"/>
          <a:stretch>
            <a:fillRect/>
          </a:stretch>
        </p:blipFill>
        <p:spPr>
          <a:xfrm>
            <a:off x="2065145" y="3894690"/>
            <a:ext cx="7719077" cy="2882269"/>
          </a:xfrm>
          <a:prstGeom prst="rect">
            <a:avLst/>
          </a:prstGeom>
        </p:spPr>
      </p:pic>
      <p:sp>
        <p:nvSpPr>
          <p:cNvPr id="352" name="文本框 351">
            <a:extLst>
              <a:ext uri="{FF2B5EF4-FFF2-40B4-BE49-F238E27FC236}">
                <a16:creationId xmlns:a16="http://schemas.microsoft.com/office/drawing/2014/main" id="{318D20B5-372A-AE7F-5161-7F0A5A9EFD2E}"/>
              </a:ext>
            </a:extLst>
          </p:cNvPr>
          <p:cNvSpPr txBox="1"/>
          <p:nvPr/>
        </p:nvSpPr>
        <p:spPr>
          <a:xfrm>
            <a:off x="5304692" y="2015774"/>
            <a:ext cx="6430107" cy="1895071"/>
          </a:xfrm>
          <a:prstGeom prst="rect">
            <a:avLst/>
          </a:prstGeom>
          <a:noFill/>
        </p:spPr>
        <p:txBody>
          <a:bodyPr wrap="square">
            <a:spAutoFit/>
          </a:bodyPr>
          <a:lstStyle/>
          <a:p>
            <a:pPr eaLnBrk="1" hangingPunct="1">
              <a:lnSpc>
                <a:spcPct val="150000"/>
              </a:lnSpc>
            </a:pPr>
            <a:r>
              <a:rPr lang="zh-CN" altLang="zh-CN" sz="1600" dirty="0">
                <a:solidFill>
                  <a:srgbClr val="C00000"/>
                </a:solidFill>
              </a:rPr>
              <a:t>主从触发器</a:t>
            </a:r>
            <a:r>
              <a:rPr lang="zh-CN" altLang="en-US" sz="1600" dirty="0"/>
              <a:t>，</a:t>
            </a:r>
            <a:r>
              <a:rPr lang="zh-CN" altLang="zh-CN" sz="1600" dirty="0"/>
              <a:t>由</a:t>
            </a:r>
            <a:r>
              <a:rPr lang="en-US" altLang="zh-CN" sz="1600" dirty="0"/>
              <a:t>2</a:t>
            </a:r>
            <a:r>
              <a:rPr lang="zh-CN" altLang="zh-CN" sz="1600" dirty="0"/>
              <a:t>个门控</a:t>
            </a:r>
            <a:r>
              <a:rPr lang="en-US" altLang="zh-CN" sz="1600" dirty="0"/>
              <a:t>D</a:t>
            </a:r>
            <a:r>
              <a:rPr lang="zh-CN" altLang="zh-CN" sz="1600" dirty="0"/>
              <a:t>锁存器构成</a:t>
            </a:r>
            <a:r>
              <a:rPr lang="zh-CN" altLang="en-US" sz="1600" dirty="0"/>
              <a:t>：</a:t>
            </a:r>
            <a:endParaRPr lang="en-US" altLang="zh-CN" sz="1600" dirty="0"/>
          </a:p>
          <a:p>
            <a:pPr marL="285750" indent="-285750">
              <a:lnSpc>
                <a:spcPct val="150000"/>
              </a:lnSpc>
              <a:buFont typeface="Arial" panose="020B0604020202020204" pitchFamily="34" charset="0"/>
              <a:buChar char="•"/>
            </a:pPr>
            <a:r>
              <a:rPr lang="zh-CN" altLang="zh-CN" sz="1600" dirty="0"/>
              <a:t>时钟周期前半段</a:t>
            </a:r>
            <a:r>
              <a:rPr lang="zh-CN" altLang="en-US" sz="1600" dirty="0"/>
              <a:t>（</a:t>
            </a:r>
            <a:r>
              <a:rPr lang="en-US" altLang="zh-CN" sz="1600" dirty="0"/>
              <a:t>1</a:t>
            </a:r>
            <a:r>
              <a:rPr lang="zh-CN" altLang="en-US" sz="1600" dirty="0"/>
              <a:t>）</a:t>
            </a:r>
            <a:r>
              <a:rPr lang="zh-CN" altLang="zh-CN" sz="1600" dirty="0"/>
              <a:t>，不改变存储在</a:t>
            </a:r>
            <a:r>
              <a:rPr lang="en-US" altLang="zh-CN" sz="1600" dirty="0"/>
              <a:t>A</a:t>
            </a:r>
            <a:r>
              <a:rPr lang="zh-CN" altLang="zh-CN" sz="1600" dirty="0"/>
              <a:t>锁</a:t>
            </a:r>
            <a:r>
              <a:rPr lang="zh-CN" altLang="en-US" sz="1600" dirty="0">
                <a:solidFill>
                  <a:srgbClr val="FF0000"/>
                </a:solidFill>
              </a:rPr>
              <a:t>（主锁）</a:t>
            </a:r>
            <a:r>
              <a:rPr lang="zh-CN" altLang="zh-CN" sz="1600" dirty="0"/>
              <a:t>中的值，无论</a:t>
            </a:r>
            <a:r>
              <a:rPr lang="en-US" altLang="zh-CN" sz="1600" dirty="0"/>
              <a:t>A</a:t>
            </a:r>
            <a:r>
              <a:rPr lang="zh-CN" altLang="zh-CN" sz="1600" dirty="0"/>
              <a:t>锁中是什么值，都会传给</a:t>
            </a:r>
            <a:r>
              <a:rPr lang="en-US" altLang="zh-CN" sz="1600" dirty="0"/>
              <a:t>B</a:t>
            </a:r>
            <a:r>
              <a:rPr lang="zh-CN" altLang="zh-CN" sz="1600" dirty="0"/>
              <a:t>锁</a:t>
            </a:r>
            <a:r>
              <a:rPr lang="zh-CN" altLang="en-US" sz="1600" dirty="0">
                <a:solidFill>
                  <a:srgbClr val="FF0000"/>
                </a:solidFill>
              </a:rPr>
              <a:t>（从锁）</a:t>
            </a:r>
            <a:endParaRPr lang="en-US" altLang="zh-CN" sz="1600" dirty="0"/>
          </a:p>
          <a:p>
            <a:pPr marL="285750" indent="-285750">
              <a:lnSpc>
                <a:spcPct val="150000"/>
              </a:lnSpc>
              <a:buFont typeface="Arial" panose="020B0604020202020204" pitchFamily="34" charset="0"/>
              <a:buChar char="•"/>
            </a:pPr>
            <a:r>
              <a:rPr lang="zh-CN" altLang="zh-CN" sz="1600" dirty="0"/>
              <a:t>时钟周期后半段</a:t>
            </a:r>
            <a:r>
              <a:rPr lang="zh-CN" altLang="en-US" sz="1600" dirty="0"/>
              <a:t>（</a:t>
            </a:r>
            <a:r>
              <a:rPr lang="en-US" altLang="zh-CN" sz="1600" dirty="0"/>
              <a:t>0</a:t>
            </a:r>
            <a:r>
              <a:rPr lang="zh-CN" altLang="en-US" sz="1600" dirty="0"/>
              <a:t>）</a:t>
            </a:r>
            <a:r>
              <a:rPr lang="zh-CN" altLang="zh-CN" sz="1600" dirty="0"/>
              <a:t>，不改变存储在</a:t>
            </a:r>
            <a:r>
              <a:rPr lang="en-US" altLang="zh-CN" sz="1600" dirty="0"/>
              <a:t>B</a:t>
            </a:r>
            <a:r>
              <a:rPr lang="zh-CN" altLang="zh-CN" sz="1600" dirty="0"/>
              <a:t>锁中的值，在</a:t>
            </a:r>
            <a:r>
              <a:rPr lang="en-US" altLang="zh-CN" sz="1600" dirty="0"/>
              <a:t>A</a:t>
            </a:r>
            <a:r>
              <a:rPr lang="zh-CN" altLang="zh-CN" sz="1600" dirty="0"/>
              <a:t>锁中的值将被改变</a:t>
            </a:r>
            <a:endParaRPr lang="zh-CN" altLang="en-US" sz="1600" dirty="0"/>
          </a:p>
        </p:txBody>
      </p:sp>
    </p:spTree>
    <p:custDataLst>
      <p:tags r:id="rId1"/>
    </p:custDataLst>
    <p:extLst>
      <p:ext uri="{BB962C8B-B14F-4D97-AF65-F5344CB8AC3E}">
        <p14:creationId xmlns:p14="http://schemas.microsoft.com/office/powerpoint/2010/main" val="2793853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存储器</a:t>
            </a:r>
            <a:endParaRPr lang="zh-CN" altLang="en-US" sz="3200" dirty="0">
              <a:solidFill>
                <a:schemeClr val="bg1"/>
              </a:solidFill>
              <a:ea typeface="微软雅黑" panose="020B0503020204020204" pitchFamily="34" charset="-122"/>
            </a:endParaRP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43764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2" y="2290643"/>
            <a:ext cx="8699729" cy="363843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锁存器、触发器</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存储一位信息</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寄存器</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存储多位信息</a:t>
            </a:r>
            <a:r>
              <a:rPr lang="en-US" altLang="zh-CN" sz="2000" dirty="0">
                <a:solidFill>
                  <a:schemeClr val="tx1">
                    <a:lumMod val="85000"/>
                    <a:lumOff val="15000"/>
                  </a:schemeClr>
                </a:solidFill>
              </a:rPr>
              <a:t>-&gt;</a:t>
            </a:r>
            <a:r>
              <a:rPr lang="zh-CN" altLang="en-US" sz="2000" dirty="0">
                <a:solidFill>
                  <a:schemeClr val="tx1">
                    <a:lumMod val="85000"/>
                    <a:lumOff val="15000"/>
                  </a:schemeClr>
                </a:solidFill>
              </a:rPr>
              <a:t>寄存器组（堆）</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存储器（</a:t>
            </a:r>
            <a:r>
              <a:rPr lang="en-US" altLang="zh-CN" sz="2400" dirty="0">
                <a:solidFill>
                  <a:schemeClr val="tx1">
                    <a:lumMod val="85000"/>
                    <a:lumOff val="15000"/>
                  </a:schemeClr>
                </a:solidFill>
              </a:rPr>
              <a:t>Memory</a:t>
            </a:r>
            <a:r>
              <a:rPr lang="zh-CN" altLang="en-US" sz="2400" dirty="0">
                <a:solidFill>
                  <a:schemeClr val="tx1">
                    <a:lumMod val="85000"/>
                    <a:lumOff val="15000"/>
                  </a:schemeClr>
                </a:solidFill>
              </a:rPr>
              <a:t>），内存</a:t>
            </a:r>
          </a:p>
          <a:p>
            <a:pPr marL="800100" lvl="2" indent="-342900">
              <a:lnSpc>
                <a:spcPct val="150000"/>
              </a:lnSpc>
              <a:buFont typeface="Arial" panose="020B0604020202020204" pitchFamily="34" charset="0"/>
              <a:buChar char="•"/>
            </a:pPr>
            <a:r>
              <a:rPr lang="zh-CN" altLang="en-US" sz="2000" dirty="0">
                <a:solidFill>
                  <a:srgbClr val="B88F4D"/>
                </a:solidFill>
              </a:rPr>
              <a:t>二维</a:t>
            </a:r>
            <a:r>
              <a:rPr lang="zh-CN" altLang="en-US" sz="2000" dirty="0">
                <a:solidFill>
                  <a:schemeClr val="tx1">
                    <a:lumMod val="85000"/>
                    <a:lumOff val="15000"/>
                  </a:schemeClr>
                </a:solidFill>
              </a:rPr>
              <a:t>阵列，</a:t>
            </a:r>
            <a:r>
              <a:rPr lang="en-US" altLang="zh-CN" sz="2000" dirty="0">
                <a:solidFill>
                  <a:schemeClr val="tx1">
                    <a:lumMod val="85000"/>
                    <a:lumOff val="15000"/>
                  </a:schemeClr>
                </a:solidFill>
              </a:rPr>
              <a:t>2</a:t>
            </a:r>
            <a:r>
              <a:rPr lang="en-US" altLang="zh-CN" sz="2000" baseline="30000" dirty="0">
                <a:solidFill>
                  <a:schemeClr val="tx1">
                    <a:lumMod val="85000"/>
                    <a:lumOff val="15000"/>
                  </a:schemeClr>
                </a:solidFill>
              </a:rPr>
              <a:t>n</a:t>
            </a:r>
            <a:r>
              <a:rPr lang="zh-CN" altLang="en-US" sz="2000" dirty="0">
                <a:solidFill>
                  <a:schemeClr val="tx1">
                    <a:lumMod val="85000"/>
                    <a:lumOff val="15000"/>
                  </a:schemeClr>
                </a:solidFill>
              </a:rPr>
              <a:t>行，每一行存储</a:t>
            </a:r>
            <a:r>
              <a:rPr lang="en-US" altLang="zh-CN" sz="2000" dirty="0">
                <a:solidFill>
                  <a:schemeClr val="tx1">
                    <a:lumMod val="85000"/>
                    <a:lumOff val="15000"/>
                  </a:schemeClr>
                </a:solidFill>
              </a:rPr>
              <a:t>m</a:t>
            </a:r>
            <a:r>
              <a:rPr lang="zh-CN" altLang="en-US" sz="2000" dirty="0">
                <a:solidFill>
                  <a:schemeClr val="tx1">
                    <a:lumMod val="85000"/>
                    <a:lumOff val="15000"/>
                  </a:schemeClr>
                </a:solidFill>
              </a:rPr>
              <a:t>位</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行：存储单元（</a:t>
            </a:r>
            <a:r>
              <a:rPr lang="en-US" altLang="zh-CN" sz="2000" dirty="0">
                <a:solidFill>
                  <a:schemeClr val="tx1">
                    <a:lumMod val="85000"/>
                    <a:lumOff val="15000"/>
                  </a:schemeClr>
                </a:solidFill>
              </a:rPr>
              <a:t>Memory Location</a:t>
            </a:r>
            <a:r>
              <a:rPr lang="zh-CN" altLang="en-US" sz="2000" dirty="0">
                <a:solidFill>
                  <a:schemeClr val="tx1">
                    <a:lumMod val="85000"/>
                    <a:lumOff val="15000"/>
                  </a:schemeClr>
                </a:solidFill>
              </a:rPr>
              <a:t>）</a:t>
            </a:r>
          </a:p>
        </p:txBody>
      </p:sp>
    </p:spTree>
    <p:custDataLst>
      <p:tags r:id="rId1"/>
    </p:custDataLst>
    <p:extLst>
      <p:ext uri="{BB962C8B-B14F-4D97-AF65-F5344CB8AC3E}">
        <p14:creationId xmlns:p14="http://schemas.microsoft.com/office/powerpoint/2010/main" val="909707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41859"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地址</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和每一个单元联系在一起的唯一的标识符</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二进制地址</a:t>
            </a:r>
          </a:p>
          <a:p>
            <a:pPr marL="285750" lvl="1" indent="-285750">
              <a:lnSpc>
                <a:spcPct val="150000"/>
              </a:lnSpc>
              <a:buFont typeface="Wingdings" pitchFamily="2" charset="2"/>
              <a:buChar char="Ø"/>
            </a:pPr>
            <a:r>
              <a:rPr lang="zh-CN" altLang="en-US" sz="2400" dirty="0">
                <a:solidFill>
                  <a:srgbClr val="B88F4D"/>
                </a:solidFill>
              </a:rPr>
              <a:t>寻址</a:t>
            </a:r>
            <a:r>
              <a:rPr lang="zh-CN" altLang="en-US" sz="2400" dirty="0">
                <a:solidFill>
                  <a:schemeClr val="tx1">
                    <a:lumMod val="85000"/>
                    <a:lumOff val="15000"/>
                  </a:schemeClr>
                </a:solidFill>
              </a:rPr>
              <a:t>能力</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存储在每一个单元中的信息的位数</a:t>
            </a:r>
          </a:p>
        </p:txBody>
      </p:sp>
      <p:sp>
        <p:nvSpPr>
          <p:cNvPr id="2" name="AutoShape 17">
            <a:extLst>
              <a:ext uri="{FF2B5EF4-FFF2-40B4-BE49-F238E27FC236}">
                <a16:creationId xmlns:a16="http://schemas.microsoft.com/office/drawing/2014/main" id="{24DFCEEC-E0DD-6085-1663-34773FBA479B}"/>
              </a:ext>
            </a:extLst>
          </p:cNvPr>
          <p:cNvSpPr>
            <a:spLocks/>
          </p:cNvSpPr>
          <p:nvPr/>
        </p:nvSpPr>
        <p:spPr bwMode="auto">
          <a:xfrm>
            <a:off x="7953739" y="2681924"/>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AutoShape 18">
            <a:extLst>
              <a:ext uri="{FF2B5EF4-FFF2-40B4-BE49-F238E27FC236}">
                <a16:creationId xmlns:a16="http://schemas.microsoft.com/office/drawing/2014/main" id="{631CB197-1494-2D8D-EBA3-3CEFAA6C78C2}"/>
              </a:ext>
            </a:extLst>
          </p:cNvPr>
          <p:cNvSpPr>
            <a:spLocks/>
          </p:cNvSpPr>
          <p:nvPr/>
        </p:nvSpPr>
        <p:spPr bwMode="auto">
          <a:xfrm rot="5400000">
            <a:off x="10664832" y="4530224"/>
            <a:ext cx="152473" cy="2034808"/>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19">
            <a:extLst>
              <a:ext uri="{FF2B5EF4-FFF2-40B4-BE49-F238E27FC236}">
                <a16:creationId xmlns:a16="http://schemas.microsoft.com/office/drawing/2014/main" id="{63AEC614-D280-9826-B4B4-CCB501BC4F9F}"/>
              </a:ext>
            </a:extLst>
          </p:cNvPr>
          <p:cNvSpPr txBox="1">
            <a:spLocks noChangeArrowheads="1"/>
          </p:cNvSpPr>
          <p:nvPr/>
        </p:nvSpPr>
        <p:spPr bwMode="auto">
          <a:xfrm>
            <a:off x="7035052" y="3468047"/>
            <a:ext cx="105166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dirty="0"/>
              <a:t>n = </a:t>
            </a:r>
            <a:r>
              <a:rPr lang="en-US" altLang="zh-CN" b="1" dirty="0"/>
              <a:t>32</a:t>
            </a:r>
          </a:p>
          <a:p>
            <a:pPr algn="ctr"/>
            <a:r>
              <a:rPr lang="en-US" altLang="zh-CN" b="1" dirty="0"/>
              <a:t>2</a:t>
            </a:r>
            <a:r>
              <a:rPr lang="en-US" altLang="zh-CN" b="1" i="1" baseline="30000" dirty="0"/>
              <a:t>32</a:t>
            </a:r>
          </a:p>
        </p:txBody>
      </p:sp>
      <p:sp>
        <p:nvSpPr>
          <p:cNvPr id="7" name="Text Box 20">
            <a:extLst>
              <a:ext uri="{FF2B5EF4-FFF2-40B4-BE49-F238E27FC236}">
                <a16:creationId xmlns:a16="http://schemas.microsoft.com/office/drawing/2014/main" id="{EE65392B-5643-86DB-ECD4-0940D5A52966}"/>
              </a:ext>
            </a:extLst>
          </p:cNvPr>
          <p:cNvSpPr txBox="1">
            <a:spLocks noChangeArrowheads="1"/>
          </p:cNvSpPr>
          <p:nvPr/>
        </p:nvSpPr>
        <p:spPr bwMode="auto">
          <a:xfrm>
            <a:off x="10326730" y="5547591"/>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dirty="0"/>
              <a:t>m</a:t>
            </a:r>
            <a:r>
              <a:rPr lang="en-US" altLang="zh-CN" b="1" dirty="0"/>
              <a:t> =8</a:t>
            </a:r>
          </a:p>
        </p:txBody>
      </p:sp>
      <p:graphicFrame>
        <p:nvGraphicFramePr>
          <p:cNvPr id="8" name="表格 7">
            <a:extLst>
              <a:ext uri="{FF2B5EF4-FFF2-40B4-BE49-F238E27FC236}">
                <a16:creationId xmlns:a16="http://schemas.microsoft.com/office/drawing/2014/main" id="{B74205AA-0D75-8C9F-9150-7B8AA5EA9D86}"/>
              </a:ext>
            </a:extLst>
          </p:cNvPr>
          <p:cNvGraphicFramePr>
            <a:graphicFrameLocks noGrp="1"/>
          </p:cNvGraphicFramePr>
          <p:nvPr>
            <p:extLst>
              <p:ext uri="{D42A27DB-BD31-4B8C-83A1-F6EECF244321}">
                <p14:modId xmlns:p14="http://schemas.microsoft.com/office/powerpoint/2010/main" val="3121134035"/>
              </p:ext>
            </p:extLst>
          </p:nvPr>
        </p:nvGraphicFramePr>
        <p:xfrm>
          <a:off x="8428634" y="2730344"/>
          <a:ext cx="3329840" cy="2646360"/>
        </p:xfrm>
        <a:graphic>
          <a:graphicData uri="http://schemas.openxmlformats.org/drawingml/2006/table">
            <a:tbl>
              <a:tblPr firstRow="1" firstCol="1" bandRow="1">
                <a:tableStyleId>{5C22544A-7EE6-4342-B048-85BDC9FD1C3A}</a:tableStyleId>
              </a:tblPr>
              <a:tblGrid>
                <a:gridCol w="1281472">
                  <a:extLst>
                    <a:ext uri="{9D8B030D-6E8A-4147-A177-3AD203B41FA5}">
                      <a16:colId xmlns:a16="http://schemas.microsoft.com/office/drawing/2014/main" val="20000"/>
                    </a:ext>
                  </a:extLst>
                </a:gridCol>
                <a:gridCol w="2048368">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dirty="0">
                          <a:solidFill>
                            <a:schemeClr val="tx1"/>
                          </a:solidFill>
                          <a:effectLst/>
                        </a:rPr>
                        <a:t>x0000 0001</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dirty="0">
                          <a:solidFill>
                            <a:schemeClr val="tx1"/>
                          </a:solidFill>
                          <a:effectLst/>
                        </a:rPr>
                        <a:t>x4000 0000</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dirty="0">
                          <a:solidFill>
                            <a:schemeClr val="tx1"/>
                          </a:solidFill>
                          <a:effectLst/>
                        </a:rPr>
                        <a:t> </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dirty="0">
                          <a:solidFill>
                            <a:srgbClr val="FFFF00"/>
                          </a:solidFill>
                          <a:effectLst/>
                        </a:rPr>
                        <a:t>……</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3215225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262065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地址空间</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唯一可识别的单元总数</a:t>
            </a:r>
            <a:endParaRPr lang="en-US" altLang="zh-CN" sz="2000" dirty="0">
              <a:solidFill>
                <a:schemeClr val="tx1">
                  <a:lumMod val="85000"/>
                  <a:lumOff val="15000"/>
                </a:schemeClr>
              </a:solidFill>
            </a:endParaRPr>
          </a:p>
          <a:p>
            <a:pPr marL="914400" lvl="1" indent="-457200" eaLnBrk="1" hangingPunct="1">
              <a:buFont typeface="Wingdings" panose="05000000000000000000" pitchFamily="2" charset="2"/>
              <a:buChar char="ü"/>
            </a:pPr>
            <a:r>
              <a:rPr lang="en-US" altLang="zh-CN" dirty="0"/>
              <a:t>2</a:t>
            </a:r>
            <a:r>
              <a:rPr lang="en-US" altLang="zh-CN" baseline="30000" dirty="0"/>
              <a:t>10</a:t>
            </a:r>
            <a:r>
              <a:rPr lang="zh-CN" altLang="en-US" dirty="0"/>
              <a:t>，</a:t>
            </a:r>
            <a:r>
              <a:rPr lang="en-US" altLang="zh-CN" dirty="0"/>
              <a:t>1024</a:t>
            </a:r>
            <a:r>
              <a:rPr lang="zh-CN" altLang="en-US" dirty="0"/>
              <a:t>，</a:t>
            </a:r>
            <a:r>
              <a:rPr lang="en-US" altLang="zh-CN" dirty="0"/>
              <a:t>1K</a:t>
            </a:r>
          </a:p>
          <a:p>
            <a:pPr marL="914400" lvl="1" indent="-457200" eaLnBrk="1" hangingPunct="1">
              <a:buFont typeface="Wingdings" panose="05000000000000000000" pitchFamily="2" charset="2"/>
              <a:buChar char="ü"/>
            </a:pPr>
            <a:r>
              <a:rPr lang="en-US" altLang="zh-CN" dirty="0"/>
              <a:t>2</a:t>
            </a:r>
            <a:r>
              <a:rPr lang="en-US" altLang="zh-CN" baseline="30000" dirty="0"/>
              <a:t>20</a:t>
            </a:r>
            <a:r>
              <a:rPr lang="zh-CN" altLang="en-US" dirty="0"/>
              <a:t>，</a:t>
            </a:r>
            <a:r>
              <a:rPr lang="en-US" altLang="zh-CN" dirty="0"/>
              <a:t>1M</a:t>
            </a:r>
          </a:p>
          <a:p>
            <a:pPr marL="914400" lvl="1" indent="-457200" eaLnBrk="1" hangingPunct="1">
              <a:buFont typeface="Wingdings" panose="05000000000000000000" pitchFamily="2" charset="2"/>
              <a:buChar char="ü"/>
            </a:pPr>
            <a:r>
              <a:rPr lang="en-US" altLang="zh-CN" dirty="0"/>
              <a:t>2</a:t>
            </a:r>
            <a:r>
              <a:rPr lang="en-US" altLang="zh-CN" baseline="30000" dirty="0"/>
              <a:t>30</a:t>
            </a:r>
            <a:r>
              <a:rPr lang="zh-CN" altLang="en-US" dirty="0"/>
              <a:t>，</a:t>
            </a:r>
            <a:r>
              <a:rPr lang="en-US" altLang="zh-CN" dirty="0"/>
              <a:t>1G</a:t>
            </a:r>
          </a:p>
          <a:p>
            <a:pPr marL="914400" lvl="1" indent="-457200" eaLnBrk="1" hangingPunct="1">
              <a:buFont typeface="Wingdings" panose="05000000000000000000" pitchFamily="2" charset="2"/>
              <a:buChar char="ü"/>
            </a:pPr>
            <a:r>
              <a:rPr lang="en-US" altLang="zh-CN" dirty="0"/>
              <a:t>2</a:t>
            </a:r>
            <a:r>
              <a:rPr lang="en-US" altLang="zh-CN" baseline="30000" dirty="0"/>
              <a:t>32</a:t>
            </a:r>
            <a:r>
              <a:rPr lang="zh-CN" altLang="en-US" dirty="0"/>
              <a:t>，</a:t>
            </a:r>
            <a:r>
              <a:rPr lang="en-US" altLang="zh-CN" dirty="0"/>
              <a:t>4G</a:t>
            </a:r>
            <a:r>
              <a:rPr lang="zh-CN" altLang="en-US" dirty="0"/>
              <a:t>，</a:t>
            </a:r>
            <a:r>
              <a:rPr lang="en-US" altLang="zh-CN" dirty="0"/>
              <a:t>4294967296</a:t>
            </a:r>
            <a:endParaRPr lang="zh-CN" altLang="en-US" dirty="0"/>
          </a:p>
          <a:p>
            <a:pPr marL="800100" lvl="2" indent="-342900">
              <a:lnSpc>
                <a:spcPct val="150000"/>
              </a:lnSpc>
              <a:buFont typeface="Arial" panose="020B0604020202020204" pitchFamily="34" charset="0"/>
              <a:buChar char="•"/>
            </a:pPr>
            <a:endParaRPr lang="zh-CN" altLang="en-US" sz="2000" dirty="0">
              <a:solidFill>
                <a:schemeClr val="tx1">
                  <a:lumMod val="85000"/>
                  <a:lumOff val="15000"/>
                </a:schemeClr>
              </a:solidFill>
            </a:endParaRPr>
          </a:p>
        </p:txBody>
      </p:sp>
      <p:sp>
        <p:nvSpPr>
          <p:cNvPr id="14" name="AutoShape 17">
            <a:extLst>
              <a:ext uri="{FF2B5EF4-FFF2-40B4-BE49-F238E27FC236}">
                <a16:creationId xmlns:a16="http://schemas.microsoft.com/office/drawing/2014/main" id="{11E8F167-18F0-446D-B874-0C3747A0D32F}"/>
              </a:ext>
            </a:extLst>
          </p:cNvPr>
          <p:cNvSpPr>
            <a:spLocks/>
          </p:cNvSpPr>
          <p:nvPr/>
        </p:nvSpPr>
        <p:spPr bwMode="auto">
          <a:xfrm>
            <a:off x="7953739" y="2681924"/>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AutoShape 18">
            <a:extLst>
              <a:ext uri="{FF2B5EF4-FFF2-40B4-BE49-F238E27FC236}">
                <a16:creationId xmlns:a16="http://schemas.microsoft.com/office/drawing/2014/main" id="{D89B5C1A-8E6A-40A5-9C7A-58EFB3275883}"/>
              </a:ext>
            </a:extLst>
          </p:cNvPr>
          <p:cNvSpPr>
            <a:spLocks/>
          </p:cNvSpPr>
          <p:nvPr/>
        </p:nvSpPr>
        <p:spPr bwMode="auto">
          <a:xfrm rot="5400000">
            <a:off x="10664832" y="4530224"/>
            <a:ext cx="152473" cy="2034808"/>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9">
            <a:extLst>
              <a:ext uri="{FF2B5EF4-FFF2-40B4-BE49-F238E27FC236}">
                <a16:creationId xmlns:a16="http://schemas.microsoft.com/office/drawing/2014/main" id="{F848789E-576A-4D44-B5C3-78F2C370FB7F}"/>
              </a:ext>
            </a:extLst>
          </p:cNvPr>
          <p:cNvSpPr txBox="1">
            <a:spLocks noChangeArrowheads="1"/>
          </p:cNvSpPr>
          <p:nvPr/>
        </p:nvSpPr>
        <p:spPr bwMode="auto">
          <a:xfrm>
            <a:off x="7035052" y="3468047"/>
            <a:ext cx="105166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dirty="0"/>
              <a:t>n = </a:t>
            </a:r>
            <a:r>
              <a:rPr lang="en-US" altLang="zh-CN" b="1" dirty="0"/>
              <a:t>32</a:t>
            </a:r>
          </a:p>
          <a:p>
            <a:pPr algn="ctr"/>
            <a:r>
              <a:rPr lang="en-US" altLang="zh-CN" b="1" dirty="0"/>
              <a:t>2</a:t>
            </a:r>
            <a:r>
              <a:rPr lang="en-US" altLang="zh-CN" b="1" i="1" baseline="30000" dirty="0"/>
              <a:t>32</a:t>
            </a:r>
          </a:p>
        </p:txBody>
      </p:sp>
      <p:sp>
        <p:nvSpPr>
          <p:cNvPr id="17" name="Text Box 20">
            <a:extLst>
              <a:ext uri="{FF2B5EF4-FFF2-40B4-BE49-F238E27FC236}">
                <a16:creationId xmlns:a16="http://schemas.microsoft.com/office/drawing/2014/main" id="{9B0456B4-3922-4E27-AE38-28340459A91D}"/>
              </a:ext>
            </a:extLst>
          </p:cNvPr>
          <p:cNvSpPr txBox="1">
            <a:spLocks noChangeArrowheads="1"/>
          </p:cNvSpPr>
          <p:nvPr/>
        </p:nvSpPr>
        <p:spPr bwMode="auto">
          <a:xfrm>
            <a:off x="10326730" y="5547591"/>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dirty="0"/>
              <a:t>m</a:t>
            </a:r>
            <a:r>
              <a:rPr lang="en-US" altLang="zh-CN" b="1" dirty="0"/>
              <a:t> =8</a:t>
            </a:r>
          </a:p>
        </p:txBody>
      </p:sp>
      <p:graphicFrame>
        <p:nvGraphicFramePr>
          <p:cNvPr id="18" name="表格 17">
            <a:extLst>
              <a:ext uri="{FF2B5EF4-FFF2-40B4-BE49-F238E27FC236}">
                <a16:creationId xmlns:a16="http://schemas.microsoft.com/office/drawing/2014/main" id="{F0D2A2B9-7224-4B31-B402-546CBA0D59E4}"/>
              </a:ext>
            </a:extLst>
          </p:cNvPr>
          <p:cNvGraphicFramePr>
            <a:graphicFrameLocks noGrp="1"/>
          </p:cNvGraphicFramePr>
          <p:nvPr>
            <p:extLst>
              <p:ext uri="{D42A27DB-BD31-4B8C-83A1-F6EECF244321}">
                <p14:modId xmlns:p14="http://schemas.microsoft.com/office/powerpoint/2010/main" val="3132317447"/>
              </p:ext>
            </p:extLst>
          </p:nvPr>
        </p:nvGraphicFramePr>
        <p:xfrm>
          <a:off x="8428634" y="2730344"/>
          <a:ext cx="3329840" cy="2646360"/>
        </p:xfrm>
        <a:graphic>
          <a:graphicData uri="http://schemas.openxmlformats.org/drawingml/2006/table">
            <a:tbl>
              <a:tblPr firstRow="1" firstCol="1" bandRow="1">
                <a:tableStyleId>{5C22544A-7EE6-4342-B048-85BDC9FD1C3A}</a:tableStyleId>
              </a:tblPr>
              <a:tblGrid>
                <a:gridCol w="1281472">
                  <a:extLst>
                    <a:ext uri="{9D8B030D-6E8A-4147-A177-3AD203B41FA5}">
                      <a16:colId xmlns:a16="http://schemas.microsoft.com/office/drawing/2014/main" val="20000"/>
                    </a:ext>
                  </a:extLst>
                </a:gridCol>
                <a:gridCol w="2048368">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dirty="0">
                          <a:solidFill>
                            <a:schemeClr val="tx1"/>
                          </a:solidFill>
                          <a:effectLst/>
                        </a:rPr>
                        <a:t>x0000 0001</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dirty="0">
                          <a:solidFill>
                            <a:schemeClr val="tx1"/>
                          </a:solidFill>
                          <a:effectLst/>
                        </a:rPr>
                        <a:t>x4000 0000</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dirty="0">
                          <a:solidFill>
                            <a:schemeClr val="tx1"/>
                          </a:solidFill>
                          <a:effectLst/>
                        </a:rPr>
                        <a:t> </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dirty="0">
                          <a:solidFill>
                            <a:srgbClr val="FFFF00"/>
                          </a:solidFill>
                          <a:effectLst/>
                        </a:rPr>
                        <a:t>……</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353169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057743"/>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 “</a:t>
            </a:r>
            <a:r>
              <a:rPr lang="zh-CN" altLang="en-US" sz="2400" dirty="0">
                <a:solidFill>
                  <a:srgbClr val="B88F4D"/>
                </a:solidFill>
              </a:rPr>
              <a:t>保持</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静止</a:t>
            </a:r>
            <a:r>
              <a:rPr lang="zh-CN" altLang="en-US" sz="2400" dirty="0">
                <a:solidFill>
                  <a:srgbClr val="B88F4D"/>
                </a:solidFill>
              </a:rPr>
              <a:t>状态</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S=R=1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非与门也可以用非或门来代替</a:t>
            </a: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2542"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36525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存储器的地址</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345165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rgbClr val="B88F4D"/>
                </a:solidFill>
              </a:rPr>
              <a:t>寻址能力</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存储在每个单元中的位数</a:t>
            </a:r>
          </a:p>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大多数的存储器，字节可寻址</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即为每一个字节分配一个唯一标识的地址</a:t>
            </a:r>
            <a:endParaRPr lang="en-US" altLang="zh-CN" sz="20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B</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byte</a:t>
            </a:r>
            <a:r>
              <a:rPr lang="zh-CN" altLang="en-US" sz="2000" dirty="0">
                <a:solidFill>
                  <a:schemeClr val="tx1">
                    <a:lumMod val="85000"/>
                    <a:lumOff val="15000"/>
                  </a:schemeClr>
                </a:solidFill>
              </a:rPr>
              <a:t>，字节），表示</a:t>
            </a:r>
            <a:r>
              <a:rPr lang="en-US" altLang="zh-CN" sz="2000" dirty="0">
                <a:solidFill>
                  <a:schemeClr val="tx1">
                    <a:lumMod val="85000"/>
                    <a:lumOff val="15000"/>
                  </a:schemeClr>
                </a:solidFill>
              </a:rPr>
              <a:t>8</a:t>
            </a:r>
            <a:r>
              <a:rPr lang="zh-CN" altLang="en-US" sz="2000" dirty="0">
                <a:solidFill>
                  <a:schemeClr val="tx1">
                    <a:lumMod val="85000"/>
                    <a:lumOff val="15000"/>
                  </a:schemeClr>
                </a:solidFill>
              </a:rPr>
              <a:t>位的信息量</a:t>
            </a: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原始操作数据，键盘上键入的某个字符</a:t>
            </a:r>
            <a:endParaRPr lang="en-US" altLang="zh-CN" sz="20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zh-CN" altLang="en-US" sz="2000" dirty="0">
                <a:solidFill>
                  <a:schemeClr val="tx1">
                    <a:lumMod val="85000"/>
                    <a:lumOff val="15000"/>
                  </a:schemeClr>
                </a:solidFill>
              </a:rPr>
              <a:t>字节内的每个位如何标识？</a:t>
            </a:r>
          </a:p>
        </p:txBody>
      </p:sp>
      <p:sp>
        <p:nvSpPr>
          <p:cNvPr id="14" name="AutoShape 17">
            <a:extLst>
              <a:ext uri="{FF2B5EF4-FFF2-40B4-BE49-F238E27FC236}">
                <a16:creationId xmlns:a16="http://schemas.microsoft.com/office/drawing/2014/main" id="{27A7B8EB-BF35-4695-A4B7-A97750DE07FB}"/>
              </a:ext>
            </a:extLst>
          </p:cNvPr>
          <p:cNvSpPr>
            <a:spLocks/>
          </p:cNvSpPr>
          <p:nvPr/>
        </p:nvSpPr>
        <p:spPr bwMode="auto">
          <a:xfrm>
            <a:off x="7953739" y="2681924"/>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AutoShape 18">
            <a:extLst>
              <a:ext uri="{FF2B5EF4-FFF2-40B4-BE49-F238E27FC236}">
                <a16:creationId xmlns:a16="http://schemas.microsoft.com/office/drawing/2014/main" id="{BC7F0A8F-D26B-40B0-A3F3-C2F1D7433770}"/>
              </a:ext>
            </a:extLst>
          </p:cNvPr>
          <p:cNvSpPr>
            <a:spLocks/>
          </p:cNvSpPr>
          <p:nvPr/>
        </p:nvSpPr>
        <p:spPr bwMode="auto">
          <a:xfrm rot="5400000">
            <a:off x="10664832" y="4530224"/>
            <a:ext cx="152473" cy="2034808"/>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9">
            <a:extLst>
              <a:ext uri="{FF2B5EF4-FFF2-40B4-BE49-F238E27FC236}">
                <a16:creationId xmlns:a16="http://schemas.microsoft.com/office/drawing/2014/main" id="{C0B93C34-16AF-475E-AA1B-472119853FE9}"/>
              </a:ext>
            </a:extLst>
          </p:cNvPr>
          <p:cNvSpPr txBox="1">
            <a:spLocks noChangeArrowheads="1"/>
          </p:cNvSpPr>
          <p:nvPr/>
        </p:nvSpPr>
        <p:spPr bwMode="auto">
          <a:xfrm>
            <a:off x="7035052" y="3468047"/>
            <a:ext cx="105166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dirty="0"/>
              <a:t>n = </a:t>
            </a:r>
            <a:r>
              <a:rPr lang="en-US" altLang="zh-CN" b="1" dirty="0"/>
              <a:t>32</a:t>
            </a:r>
          </a:p>
          <a:p>
            <a:pPr algn="ctr"/>
            <a:r>
              <a:rPr lang="en-US" altLang="zh-CN" b="1" dirty="0"/>
              <a:t>2</a:t>
            </a:r>
            <a:r>
              <a:rPr lang="en-US" altLang="zh-CN" b="1" i="1" baseline="30000" dirty="0"/>
              <a:t>32</a:t>
            </a:r>
          </a:p>
        </p:txBody>
      </p:sp>
      <p:sp>
        <p:nvSpPr>
          <p:cNvPr id="17" name="Text Box 20">
            <a:extLst>
              <a:ext uri="{FF2B5EF4-FFF2-40B4-BE49-F238E27FC236}">
                <a16:creationId xmlns:a16="http://schemas.microsoft.com/office/drawing/2014/main" id="{E7A4437F-CEA1-4F70-A617-3DD108D8DD3E}"/>
              </a:ext>
            </a:extLst>
          </p:cNvPr>
          <p:cNvSpPr txBox="1">
            <a:spLocks noChangeArrowheads="1"/>
          </p:cNvSpPr>
          <p:nvPr/>
        </p:nvSpPr>
        <p:spPr bwMode="auto">
          <a:xfrm>
            <a:off x="10326730" y="5547591"/>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dirty="0"/>
              <a:t>m</a:t>
            </a:r>
            <a:r>
              <a:rPr lang="en-US" altLang="zh-CN" b="1" dirty="0"/>
              <a:t> =8</a:t>
            </a:r>
          </a:p>
        </p:txBody>
      </p:sp>
      <p:graphicFrame>
        <p:nvGraphicFramePr>
          <p:cNvPr id="18" name="表格 17">
            <a:extLst>
              <a:ext uri="{FF2B5EF4-FFF2-40B4-BE49-F238E27FC236}">
                <a16:creationId xmlns:a16="http://schemas.microsoft.com/office/drawing/2014/main" id="{EE9E1FA5-E7BD-41C7-81F7-583E07A1759E}"/>
              </a:ext>
            </a:extLst>
          </p:cNvPr>
          <p:cNvGraphicFramePr>
            <a:graphicFrameLocks noGrp="1"/>
          </p:cNvGraphicFramePr>
          <p:nvPr>
            <p:extLst>
              <p:ext uri="{D42A27DB-BD31-4B8C-83A1-F6EECF244321}">
                <p14:modId xmlns:p14="http://schemas.microsoft.com/office/powerpoint/2010/main" val="3132317447"/>
              </p:ext>
            </p:extLst>
          </p:nvPr>
        </p:nvGraphicFramePr>
        <p:xfrm>
          <a:off x="8428634" y="2730344"/>
          <a:ext cx="3329840" cy="2646360"/>
        </p:xfrm>
        <a:graphic>
          <a:graphicData uri="http://schemas.openxmlformats.org/drawingml/2006/table">
            <a:tbl>
              <a:tblPr firstRow="1" firstCol="1" bandRow="1">
                <a:tableStyleId>{5C22544A-7EE6-4342-B048-85BDC9FD1C3A}</a:tableStyleId>
              </a:tblPr>
              <a:tblGrid>
                <a:gridCol w="1281472">
                  <a:extLst>
                    <a:ext uri="{9D8B030D-6E8A-4147-A177-3AD203B41FA5}">
                      <a16:colId xmlns:a16="http://schemas.microsoft.com/office/drawing/2014/main" val="20000"/>
                    </a:ext>
                  </a:extLst>
                </a:gridCol>
                <a:gridCol w="2048368">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dirty="0">
                          <a:solidFill>
                            <a:schemeClr val="tx1"/>
                          </a:solidFill>
                          <a:effectLst/>
                        </a:rPr>
                        <a:t>x0000 0001</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dirty="0">
                          <a:solidFill>
                            <a:schemeClr val="tx1"/>
                          </a:solidFill>
                          <a:effectLst/>
                        </a:rPr>
                        <a:t>x4000 0000</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dirty="0">
                          <a:solidFill>
                            <a:schemeClr val="tx1"/>
                          </a:solidFill>
                          <a:effectLst/>
                        </a:rPr>
                        <a:t> </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dirty="0">
                          <a:solidFill>
                            <a:srgbClr val="FFFF00"/>
                          </a:solidFill>
                          <a:effectLst/>
                        </a:rPr>
                        <a:t>……</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871522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329007"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存储器的容量</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1688411"/>
          </a:xfrm>
          <a:prstGeom prst="rect">
            <a:avLst/>
          </a:prstGeom>
          <a:noFill/>
        </p:spPr>
        <p:txBody>
          <a:bodyPr wrap="square" rtlCol="0">
            <a:spAutoFit/>
          </a:bodyPr>
          <a:lstStyle/>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示例：“</a:t>
            </a:r>
            <a:r>
              <a:rPr lang="en-US" altLang="zh-CN" sz="2400" dirty="0">
                <a:solidFill>
                  <a:schemeClr val="tx1">
                    <a:lumMod val="85000"/>
                    <a:lumOff val="15000"/>
                  </a:schemeClr>
                </a:solidFill>
              </a:rPr>
              <a:t>4GB”</a:t>
            </a:r>
          </a:p>
          <a:p>
            <a:pPr marL="342900" lvl="1" indent="-342900">
              <a:lnSpc>
                <a:spcPct val="150000"/>
              </a:lnSpc>
              <a:buFont typeface="Wingdings" panose="05000000000000000000" pitchFamily="2" charset="2"/>
              <a:buChar char="Ø"/>
            </a:pPr>
            <a:r>
              <a:rPr lang="en-US" altLang="zh-CN" sz="2400" dirty="0">
                <a:solidFill>
                  <a:schemeClr val="tx1">
                    <a:lumMod val="85000"/>
                    <a:lumOff val="15000"/>
                  </a:schemeClr>
                </a:solidFill>
              </a:rPr>
              <a:t>4G</a:t>
            </a:r>
            <a:r>
              <a:rPr lang="zh-CN" altLang="en-US" sz="2400" dirty="0">
                <a:solidFill>
                  <a:schemeClr val="tx1">
                    <a:lumMod val="85000"/>
                    <a:lumOff val="15000"/>
                  </a:schemeClr>
                </a:solidFill>
              </a:rPr>
              <a:t>，约</a:t>
            </a:r>
            <a:r>
              <a:rPr lang="en-US" altLang="zh-CN" sz="2400" dirty="0">
                <a:solidFill>
                  <a:schemeClr val="tx1">
                    <a:lumMod val="85000"/>
                    <a:lumOff val="15000"/>
                  </a:schemeClr>
                </a:solidFill>
              </a:rPr>
              <a:t>40</a:t>
            </a:r>
            <a:r>
              <a:rPr lang="zh-CN" altLang="en-US" sz="2400" dirty="0">
                <a:solidFill>
                  <a:schemeClr val="tx1">
                    <a:lumMod val="85000"/>
                    <a:lumOff val="15000"/>
                  </a:schemeClr>
                </a:solidFill>
              </a:rPr>
              <a:t>亿个存储单元</a:t>
            </a:r>
          </a:p>
          <a:p>
            <a:pPr marL="342900" lvl="1" indent="-342900">
              <a:lnSpc>
                <a:spcPct val="150000"/>
              </a:lnSpc>
              <a:buFont typeface="Wingdings" panose="05000000000000000000" pitchFamily="2" charset="2"/>
              <a:buChar char="Ø"/>
            </a:pPr>
            <a:r>
              <a:rPr lang="zh-CN" altLang="en-US" sz="2400" dirty="0">
                <a:solidFill>
                  <a:schemeClr val="tx1">
                    <a:lumMod val="85000"/>
                    <a:lumOff val="15000"/>
                  </a:schemeClr>
                </a:solidFill>
              </a:rPr>
              <a:t>每个单元包含一个字节的信息</a:t>
            </a:r>
          </a:p>
        </p:txBody>
      </p:sp>
      <p:sp>
        <p:nvSpPr>
          <p:cNvPr id="14" name="AutoShape 17">
            <a:extLst>
              <a:ext uri="{FF2B5EF4-FFF2-40B4-BE49-F238E27FC236}">
                <a16:creationId xmlns:a16="http://schemas.microsoft.com/office/drawing/2014/main" id="{890388B8-C050-4239-9C46-7470C0144C04}"/>
              </a:ext>
            </a:extLst>
          </p:cNvPr>
          <p:cNvSpPr>
            <a:spLocks/>
          </p:cNvSpPr>
          <p:nvPr/>
        </p:nvSpPr>
        <p:spPr bwMode="auto">
          <a:xfrm>
            <a:off x="7953739" y="2681924"/>
            <a:ext cx="381000" cy="2743200"/>
          </a:xfrm>
          <a:prstGeom prst="leftBrace">
            <a:avLst>
              <a:gd name="adj1" fmla="val 60000"/>
              <a:gd name="adj2" fmla="val 50000"/>
            </a:avLst>
          </a:pr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AutoShape 18">
            <a:extLst>
              <a:ext uri="{FF2B5EF4-FFF2-40B4-BE49-F238E27FC236}">
                <a16:creationId xmlns:a16="http://schemas.microsoft.com/office/drawing/2014/main" id="{70083C35-8F22-4D27-84B2-C0A616326506}"/>
              </a:ext>
            </a:extLst>
          </p:cNvPr>
          <p:cNvSpPr>
            <a:spLocks/>
          </p:cNvSpPr>
          <p:nvPr/>
        </p:nvSpPr>
        <p:spPr bwMode="auto">
          <a:xfrm rot="5400000">
            <a:off x="10664832" y="4530224"/>
            <a:ext cx="152473" cy="2034808"/>
          </a:xfrm>
          <a:prstGeom prst="rightBrace">
            <a:avLst>
              <a:gd name="adj1" fmla="val 4998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9">
            <a:extLst>
              <a:ext uri="{FF2B5EF4-FFF2-40B4-BE49-F238E27FC236}">
                <a16:creationId xmlns:a16="http://schemas.microsoft.com/office/drawing/2014/main" id="{799660A9-64D6-4116-94F2-CB072F9EFA5B}"/>
              </a:ext>
            </a:extLst>
          </p:cNvPr>
          <p:cNvSpPr txBox="1">
            <a:spLocks noChangeArrowheads="1"/>
          </p:cNvSpPr>
          <p:nvPr/>
        </p:nvSpPr>
        <p:spPr bwMode="auto">
          <a:xfrm>
            <a:off x="7035052" y="3468047"/>
            <a:ext cx="105166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b="1" i="1" dirty="0"/>
              <a:t>n = </a:t>
            </a:r>
            <a:r>
              <a:rPr lang="en-US" altLang="zh-CN" b="1" dirty="0"/>
              <a:t>32</a:t>
            </a:r>
          </a:p>
          <a:p>
            <a:pPr algn="ctr"/>
            <a:r>
              <a:rPr lang="en-US" altLang="zh-CN" b="1" dirty="0"/>
              <a:t>2</a:t>
            </a:r>
            <a:r>
              <a:rPr lang="en-US" altLang="zh-CN" b="1" i="1" baseline="30000" dirty="0"/>
              <a:t>32</a:t>
            </a:r>
          </a:p>
        </p:txBody>
      </p:sp>
      <p:sp>
        <p:nvSpPr>
          <p:cNvPr id="17" name="Text Box 20">
            <a:extLst>
              <a:ext uri="{FF2B5EF4-FFF2-40B4-BE49-F238E27FC236}">
                <a16:creationId xmlns:a16="http://schemas.microsoft.com/office/drawing/2014/main" id="{1C182E76-2494-4D6D-AB5B-D91B3ECEA3A8}"/>
              </a:ext>
            </a:extLst>
          </p:cNvPr>
          <p:cNvSpPr txBox="1">
            <a:spLocks noChangeArrowheads="1"/>
          </p:cNvSpPr>
          <p:nvPr/>
        </p:nvSpPr>
        <p:spPr bwMode="auto">
          <a:xfrm>
            <a:off x="10326730" y="5547591"/>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i="1" dirty="0"/>
              <a:t>m</a:t>
            </a:r>
            <a:r>
              <a:rPr lang="en-US" altLang="zh-CN" b="1" dirty="0"/>
              <a:t> =8</a:t>
            </a:r>
          </a:p>
        </p:txBody>
      </p:sp>
      <p:graphicFrame>
        <p:nvGraphicFramePr>
          <p:cNvPr id="18" name="表格 17">
            <a:extLst>
              <a:ext uri="{FF2B5EF4-FFF2-40B4-BE49-F238E27FC236}">
                <a16:creationId xmlns:a16="http://schemas.microsoft.com/office/drawing/2014/main" id="{3CFDB6C6-A57C-4F82-85B7-1DCF893DE77C}"/>
              </a:ext>
            </a:extLst>
          </p:cNvPr>
          <p:cNvGraphicFramePr>
            <a:graphicFrameLocks noGrp="1"/>
          </p:cNvGraphicFramePr>
          <p:nvPr>
            <p:extLst>
              <p:ext uri="{D42A27DB-BD31-4B8C-83A1-F6EECF244321}">
                <p14:modId xmlns:p14="http://schemas.microsoft.com/office/powerpoint/2010/main" val="3132317447"/>
              </p:ext>
            </p:extLst>
          </p:nvPr>
        </p:nvGraphicFramePr>
        <p:xfrm>
          <a:off x="8428634" y="2730344"/>
          <a:ext cx="3329840" cy="2646360"/>
        </p:xfrm>
        <a:graphic>
          <a:graphicData uri="http://schemas.openxmlformats.org/drawingml/2006/table">
            <a:tbl>
              <a:tblPr firstRow="1" firstCol="1" bandRow="1">
                <a:tableStyleId>{5C22544A-7EE6-4342-B048-85BDC9FD1C3A}</a:tableStyleId>
              </a:tblPr>
              <a:tblGrid>
                <a:gridCol w="1281472">
                  <a:extLst>
                    <a:ext uri="{9D8B030D-6E8A-4147-A177-3AD203B41FA5}">
                      <a16:colId xmlns:a16="http://schemas.microsoft.com/office/drawing/2014/main" val="20000"/>
                    </a:ext>
                  </a:extLst>
                </a:gridCol>
                <a:gridCol w="2048368">
                  <a:extLst>
                    <a:ext uri="{9D8B030D-6E8A-4147-A177-3AD203B41FA5}">
                      <a16:colId xmlns:a16="http://schemas.microsoft.com/office/drawing/2014/main" val="20001"/>
                    </a:ext>
                  </a:extLst>
                </a:gridCol>
              </a:tblGrid>
              <a:tr h="294040">
                <a:tc>
                  <a:txBody>
                    <a:bodyPr/>
                    <a:lstStyle/>
                    <a:p>
                      <a:pPr algn="just">
                        <a:spcAft>
                          <a:spcPts val="0"/>
                        </a:spcAft>
                      </a:pPr>
                      <a:r>
                        <a:rPr lang="en-US" sz="1200" kern="0" dirty="0">
                          <a:solidFill>
                            <a:schemeClr val="tx1"/>
                          </a:solidFill>
                          <a:effectLst/>
                        </a:rPr>
                        <a:t>x0000 0000</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0"/>
                  </a:ext>
                </a:extLst>
              </a:tr>
              <a:tr h="294040">
                <a:tc>
                  <a:txBody>
                    <a:bodyPr/>
                    <a:lstStyle/>
                    <a:p>
                      <a:pPr algn="just">
                        <a:spcAft>
                          <a:spcPts val="0"/>
                        </a:spcAft>
                      </a:pPr>
                      <a:r>
                        <a:rPr lang="en-US" sz="1200" kern="0" dirty="0">
                          <a:solidFill>
                            <a:schemeClr val="tx1"/>
                          </a:solidFill>
                          <a:effectLst/>
                        </a:rPr>
                        <a:t>x0000 0001</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a:solidFill>
                            <a:srgbClr val="FFFF00"/>
                          </a:solidFill>
                          <a:effectLst/>
                        </a:rPr>
                        <a:t> </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1"/>
                  </a:ext>
                </a:extLst>
              </a:tr>
              <a:tr h="294040">
                <a:tc>
                  <a:txBody>
                    <a:bodyPr/>
                    <a:lstStyle/>
                    <a:p>
                      <a:pPr algn="just">
                        <a:spcAft>
                          <a:spcPts val="0"/>
                        </a:spcAft>
                      </a:pPr>
                      <a:r>
                        <a:rPr lang="en-US" sz="1200" kern="0">
                          <a:solidFill>
                            <a:schemeClr val="tx1"/>
                          </a:solidFill>
                          <a:effectLst/>
                        </a:rPr>
                        <a:t> </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2"/>
                  </a:ext>
                </a:extLst>
              </a:tr>
              <a:tr h="294040">
                <a:tc>
                  <a:txBody>
                    <a:bodyPr/>
                    <a:lstStyle/>
                    <a:p>
                      <a:pPr algn="just">
                        <a:spcAft>
                          <a:spcPts val="0"/>
                        </a:spcAft>
                      </a:pPr>
                      <a:r>
                        <a:rPr lang="en-US" sz="1200" kern="0" dirty="0">
                          <a:solidFill>
                            <a:schemeClr val="tx1"/>
                          </a:solidFill>
                          <a:effectLst/>
                        </a:rPr>
                        <a:t>x4000 0000</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0001 0010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3"/>
                  </a:ext>
                </a:extLst>
              </a:tr>
              <a:tr h="294040">
                <a:tc>
                  <a:txBody>
                    <a:bodyPr/>
                    <a:lstStyle/>
                    <a:p>
                      <a:pPr algn="just">
                        <a:spcAft>
                          <a:spcPts val="0"/>
                        </a:spcAft>
                      </a:pPr>
                      <a:r>
                        <a:rPr lang="en-US" sz="1200" kern="0">
                          <a:solidFill>
                            <a:schemeClr val="tx1"/>
                          </a:solidFill>
                          <a:effectLst/>
                        </a:rPr>
                        <a:t>x4000 0001</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0011 0100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4"/>
                  </a:ext>
                </a:extLst>
              </a:tr>
              <a:tr h="294040">
                <a:tc>
                  <a:txBody>
                    <a:bodyPr/>
                    <a:lstStyle/>
                    <a:p>
                      <a:pPr algn="just">
                        <a:spcAft>
                          <a:spcPts val="0"/>
                        </a:spcAft>
                      </a:pPr>
                      <a:r>
                        <a:rPr lang="en-US" sz="1200" kern="0">
                          <a:solidFill>
                            <a:schemeClr val="tx1"/>
                          </a:solidFill>
                          <a:effectLst/>
                        </a:rPr>
                        <a:t>x4000 0002</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0101 0110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5"/>
                  </a:ext>
                </a:extLst>
              </a:tr>
              <a:tr h="294040">
                <a:tc>
                  <a:txBody>
                    <a:bodyPr/>
                    <a:lstStyle/>
                    <a:p>
                      <a:pPr algn="just">
                        <a:spcAft>
                          <a:spcPts val="0"/>
                        </a:spcAft>
                      </a:pPr>
                      <a:r>
                        <a:rPr lang="en-US" sz="1200" kern="0">
                          <a:solidFill>
                            <a:schemeClr val="tx1"/>
                          </a:solidFill>
                          <a:effectLst/>
                        </a:rPr>
                        <a:t>x4000 0003</a:t>
                      </a:r>
                      <a:endParaRPr lang="zh-CN" sz="1200" kern="10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a:solidFill>
                            <a:srgbClr val="FFFF00"/>
                          </a:solidFill>
                          <a:effectLst/>
                        </a:rPr>
                        <a:t>0111 1000</a:t>
                      </a:r>
                      <a:endParaRPr lang="zh-CN" sz="1600" b="1" kern="10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6"/>
                  </a:ext>
                </a:extLst>
              </a:tr>
              <a:tr h="294040">
                <a:tc>
                  <a:txBody>
                    <a:bodyPr/>
                    <a:lstStyle/>
                    <a:p>
                      <a:pPr algn="just">
                        <a:spcAft>
                          <a:spcPts val="0"/>
                        </a:spcAft>
                      </a:pPr>
                      <a:r>
                        <a:rPr lang="en-US" sz="1200" kern="0" dirty="0">
                          <a:solidFill>
                            <a:schemeClr val="tx1"/>
                          </a:solidFill>
                          <a:effectLst/>
                        </a:rPr>
                        <a:t> </a:t>
                      </a:r>
                      <a:endParaRPr lang="zh-CN" sz="1200" kern="100" dirty="0">
                        <a:solidFill>
                          <a:schemeClr val="tx1"/>
                        </a:solidFill>
                        <a:effectLst/>
                        <a:latin typeface="Times New Roman"/>
                        <a:ea typeface="宋体"/>
                      </a:endParaRPr>
                    </a:p>
                  </a:txBody>
                  <a:tcPr marL="68589" marR="68589" marT="0" marB="0">
                    <a:noFill/>
                  </a:tcPr>
                </a:tc>
                <a:tc>
                  <a:txBody>
                    <a:bodyPr/>
                    <a:lstStyle/>
                    <a:p>
                      <a:pPr algn="ctr">
                        <a:spcAft>
                          <a:spcPts val="0"/>
                        </a:spcAft>
                      </a:pPr>
                      <a:r>
                        <a:rPr lang="en-US" sz="1600" b="1" kern="0" dirty="0">
                          <a:solidFill>
                            <a:srgbClr val="FFFF00"/>
                          </a:solidFill>
                          <a:effectLst/>
                        </a:rPr>
                        <a:t>……</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7"/>
                  </a:ext>
                </a:extLst>
              </a:tr>
              <a:tr h="294040">
                <a:tc>
                  <a:txBody>
                    <a:bodyPr/>
                    <a:lstStyle/>
                    <a:p>
                      <a:pPr algn="just">
                        <a:spcAft>
                          <a:spcPts val="0"/>
                        </a:spcAft>
                      </a:pPr>
                      <a:r>
                        <a:rPr lang="en-US" sz="1200" kern="0" dirty="0" err="1">
                          <a:solidFill>
                            <a:schemeClr val="tx1"/>
                          </a:solidFill>
                          <a:effectLst/>
                        </a:rPr>
                        <a:t>xFFFF</a:t>
                      </a:r>
                      <a:r>
                        <a:rPr lang="en-US" sz="1200" kern="0" dirty="0">
                          <a:solidFill>
                            <a:schemeClr val="tx1"/>
                          </a:solidFill>
                          <a:effectLst/>
                        </a:rPr>
                        <a:t> FFFF</a:t>
                      </a:r>
                      <a:endParaRPr lang="zh-CN" sz="1200" kern="100" dirty="0">
                        <a:solidFill>
                          <a:schemeClr val="tx1"/>
                        </a:solidFill>
                        <a:effectLst/>
                        <a:latin typeface="Times New Roman"/>
                        <a:ea typeface="宋体"/>
                      </a:endParaRPr>
                    </a:p>
                  </a:txBody>
                  <a:tcPr marL="68589" marR="68589" marT="0" marB="0">
                    <a:noFill/>
                  </a:tcPr>
                </a:tc>
                <a:tc>
                  <a:txBody>
                    <a:bodyPr/>
                    <a:lstStyle/>
                    <a:p>
                      <a:pPr algn="just">
                        <a:spcAft>
                          <a:spcPts val="0"/>
                        </a:spcAft>
                      </a:pPr>
                      <a:r>
                        <a:rPr lang="en-US" sz="1600" b="1" kern="0" dirty="0">
                          <a:solidFill>
                            <a:srgbClr val="FFFF00"/>
                          </a:solidFill>
                          <a:effectLst/>
                        </a:rPr>
                        <a:t> </a:t>
                      </a:r>
                      <a:endParaRPr lang="zh-CN" sz="1600" b="1" kern="100" dirty="0">
                        <a:solidFill>
                          <a:srgbClr val="FFFF00"/>
                        </a:solidFill>
                        <a:effectLst/>
                        <a:latin typeface="Times New Roman"/>
                        <a:ea typeface="宋体"/>
                      </a:endParaRPr>
                    </a:p>
                  </a:txBody>
                  <a:tcPr marL="68589" marR="68589" marT="0" marB="0">
                    <a:solidFill>
                      <a:srgbClr val="00B0F0"/>
                    </a:solid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190707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18703" y="2290643"/>
            <a:ext cx="5839298" cy="4264501"/>
          </a:xfrm>
          <a:prstGeom prst="rect">
            <a:avLst/>
          </a:prstGeom>
          <a:noFill/>
        </p:spPr>
        <p:txBody>
          <a:bodyPr wrap="square" rtlCol="0">
            <a:spAutoFit/>
          </a:bodyPr>
          <a:lstStyle/>
          <a:p>
            <a:pPr marL="342900" indent="-342900" eaLnBrk="1" hangingPunct="1">
              <a:lnSpc>
                <a:spcPct val="120000"/>
              </a:lnSpc>
              <a:buFont typeface="Arial" panose="020B0604020202020204" pitchFamily="34" charset="0"/>
              <a:buChar char="•"/>
              <a:defRPr/>
            </a:pPr>
            <a:r>
              <a:rPr lang="zh-CN" altLang="en-US" sz="2400" dirty="0"/>
              <a:t>地址：</a:t>
            </a:r>
            <a:r>
              <a:rPr lang="en-US" altLang="zh-CN" sz="2400" dirty="0"/>
              <a:t>A[1:0]</a:t>
            </a:r>
          </a:p>
          <a:p>
            <a:pPr marL="342900" indent="-342900" eaLnBrk="1" hangingPunct="1">
              <a:lnSpc>
                <a:spcPct val="120000"/>
              </a:lnSpc>
              <a:buFont typeface="Arial" panose="020B0604020202020204" pitchFamily="34" charset="0"/>
              <a:buChar char="•"/>
              <a:defRPr/>
            </a:pPr>
            <a:r>
              <a:rPr lang="zh-CN" altLang="en-US" sz="2400" dirty="0"/>
              <a:t>地址译码器（</a:t>
            </a:r>
            <a:r>
              <a:rPr lang="zh-CN" altLang="en-US" sz="2400" dirty="0">
                <a:solidFill>
                  <a:srgbClr val="B88F4D"/>
                </a:solidFill>
              </a:rPr>
              <a:t>红色阴影</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字线（</a:t>
            </a:r>
            <a:r>
              <a:rPr lang="zh-CN" altLang="en-US" sz="2400" dirty="0">
                <a:solidFill>
                  <a:srgbClr val="0000FF"/>
                </a:solidFill>
              </a:rPr>
              <a:t>蓝线</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字（</a:t>
            </a:r>
            <a:r>
              <a:rPr lang="en-US" altLang="zh-CN" sz="2400" dirty="0"/>
              <a:t>2</a:t>
            </a:r>
            <a:r>
              <a:rPr lang="zh-CN" altLang="en-US" sz="2400" dirty="0"/>
              <a:t>个位）</a:t>
            </a:r>
            <a:endParaRPr lang="en-US" altLang="zh-CN" sz="2400" dirty="0"/>
          </a:p>
          <a:p>
            <a:pPr marL="742950" lvl="1" indent="-285750" eaLnBrk="1" hangingPunct="1">
              <a:lnSpc>
                <a:spcPct val="120000"/>
              </a:lnSpc>
              <a:buFont typeface="Arial" panose="020B0604020202020204" pitchFamily="34" charset="0"/>
              <a:buChar char="•"/>
              <a:defRPr/>
            </a:pPr>
            <a:r>
              <a:rPr lang="zh-CN" altLang="zh-CN" sz="1800" dirty="0"/>
              <a:t>每一位由一个</a:t>
            </a:r>
            <a:r>
              <a:rPr lang="zh-CN" altLang="zh-CN" sz="1800" dirty="0">
                <a:solidFill>
                  <a:srgbClr val="FF0000"/>
                </a:solidFill>
              </a:rPr>
              <a:t>存储元</a:t>
            </a:r>
            <a:r>
              <a:rPr lang="zh-CN" altLang="zh-CN" sz="1800" dirty="0"/>
              <a:t>（</a:t>
            </a:r>
            <a:r>
              <a:rPr lang="en-US" altLang="zh-CN" sz="1800" dirty="0"/>
              <a:t>Memory cell</a:t>
            </a:r>
            <a:r>
              <a:rPr lang="zh-CN" altLang="zh-CN" sz="1800" dirty="0"/>
              <a:t>）组成</a:t>
            </a:r>
            <a:endParaRPr lang="en-US" altLang="zh-CN" sz="1800" dirty="0"/>
          </a:p>
          <a:p>
            <a:pPr marL="742950" lvl="1" indent="-285750" eaLnBrk="1" hangingPunct="1">
              <a:lnSpc>
                <a:spcPct val="120000"/>
              </a:lnSpc>
              <a:buFont typeface="Arial" panose="020B0604020202020204" pitchFamily="34" charset="0"/>
              <a:buChar char="•"/>
              <a:defRPr/>
            </a:pPr>
            <a:r>
              <a:rPr lang="zh-CN" altLang="zh-CN" sz="1800" dirty="0"/>
              <a:t>存储元</a:t>
            </a:r>
            <a:r>
              <a:rPr lang="zh-CN" altLang="en-US" sz="1800" dirty="0"/>
              <a:t>：</a:t>
            </a:r>
            <a:r>
              <a:rPr lang="zh-CN" altLang="zh-CN" sz="1800" dirty="0">
                <a:solidFill>
                  <a:srgbClr val="C00000"/>
                </a:solidFill>
              </a:rPr>
              <a:t>可以</a:t>
            </a:r>
            <a:r>
              <a:rPr lang="zh-CN" altLang="zh-CN" sz="1800" dirty="0"/>
              <a:t>是一个门控</a:t>
            </a:r>
            <a:r>
              <a:rPr lang="en-US" altLang="zh-CN" sz="1800" dirty="0"/>
              <a:t>D</a:t>
            </a:r>
            <a:r>
              <a:rPr lang="zh-CN" altLang="zh-CN" sz="1800" dirty="0"/>
              <a:t>锁存器（</a:t>
            </a:r>
            <a:r>
              <a:rPr lang="zh-CN" altLang="zh-CN" sz="1800" dirty="0">
                <a:solidFill>
                  <a:srgbClr val="B88F4D"/>
                </a:solidFill>
              </a:rPr>
              <a:t>黄色阴影</a:t>
            </a:r>
            <a:r>
              <a:rPr lang="zh-CN" altLang="zh-CN" sz="1800" dirty="0"/>
              <a:t>）</a:t>
            </a:r>
            <a:endParaRPr lang="en-US" altLang="zh-CN" sz="2200" dirty="0"/>
          </a:p>
          <a:p>
            <a:pPr marL="342900" indent="-342900" eaLnBrk="1" hangingPunct="1">
              <a:lnSpc>
                <a:spcPct val="120000"/>
              </a:lnSpc>
              <a:buFont typeface="Arial" panose="020B0604020202020204" pitchFamily="34" charset="0"/>
              <a:buChar char="•"/>
              <a:defRPr/>
            </a:pPr>
            <a:r>
              <a:rPr lang="zh-CN" altLang="en-US" sz="2400" dirty="0"/>
              <a:t>多路选择器（</a:t>
            </a:r>
            <a:r>
              <a:rPr lang="zh-CN" altLang="en-US" sz="2400" dirty="0">
                <a:solidFill>
                  <a:srgbClr val="0000FF"/>
                </a:solidFill>
              </a:rPr>
              <a:t>蓝色阴影</a:t>
            </a:r>
            <a:r>
              <a:rPr lang="zh-CN" altLang="en-US" sz="2400" dirty="0"/>
              <a:t>）</a:t>
            </a:r>
            <a:endParaRPr lang="en-US" altLang="zh-CN" sz="2400" dirty="0"/>
          </a:p>
          <a:p>
            <a:pPr marL="342900" indent="-342900" eaLnBrk="1" hangingPunct="1">
              <a:lnSpc>
                <a:spcPct val="120000"/>
              </a:lnSpc>
              <a:buFont typeface="Arial" panose="020B0604020202020204" pitchFamily="34" charset="0"/>
              <a:buChar char="•"/>
              <a:defRPr/>
            </a:pPr>
            <a:r>
              <a:rPr lang="zh-CN" altLang="en-US" sz="2400" dirty="0"/>
              <a:t>输出：</a:t>
            </a:r>
            <a:r>
              <a:rPr lang="en-US" altLang="zh-CN" sz="2400" dirty="0"/>
              <a:t>Q[1:0]</a:t>
            </a:r>
          </a:p>
          <a:p>
            <a:pPr marL="342900" indent="-342900" eaLnBrk="1" hangingPunct="1">
              <a:lnSpc>
                <a:spcPct val="120000"/>
              </a:lnSpc>
              <a:buFont typeface="Arial" panose="020B0604020202020204" pitchFamily="34" charset="0"/>
              <a:buChar char="•"/>
              <a:defRPr/>
            </a:pPr>
            <a:r>
              <a:rPr lang="zh-CN" altLang="en-US" sz="2400" dirty="0"/>
              <a:t>输入：</a:t>
            </a:r>
            <a:r>
              <a:rPr lang="en-US" altLang="zh-CN" sz="2400" dirty="0"/>
              <a:t>D[1:0]</a:t>
            </a:r>
          </a:p>
          <a:p>
            <a:pPr marL="342900" indent="-342900" eaLnBrk="1" hangingPunct="1">
              <a:lnSpc>
                <a:spcPct val="120000"/>
              </a:lnSpc>
              <a:buFont typeface="Arial" panose="020B0604020202020204" pitchFamily="34" charset="0"/>
              <a:buChar char="•"/>
              <a:defRPr/>
            </a:pPr>
            <a:r>
              <a:rPr lang="en-US" altLang="zh-CN" sz="2400" dirty="0"/>
              <a:t>WE</a:t>
            </a:r>
            <a:r>
              <a:rPr lang="zh-CN" altLang="en-US" sz="2400" dirty="0"/>
              <a:t>：字</a:t>
            </a:r>
            <a:r>
              <a:rPr lang="en-US" altLang="zh-CN" sz="2400" dirty="0"/>
              <a:t>WE</a:t>
            </a:r>
            <a:r>
              <a:rPr lang="zh-CN" altLang="en-US" sz="2400" dirty="0"/>
              <a:t>（</a:t>
            </a:r>
            <a:r>
              <a:rPr lang="zh-CN" altLang="en-US" sz="2400" dirty="0">
                <a:solidFill>
                  <a:srgbClr val="FF0000"/>
                </a:solidFill>
              </a:rPr>
              <a:t>红线</a:t>
            </a:r>
            <a:r>
              <a:rPr lang="zh-CN" altLang="en-US" sz="2400" dirty="0"/>
              <a:t>）</a:t>
            </a:r>
            <a:endParaRPr lang="en-US" altLang="zh-CN" sz="2400" dirty="0"/>
          </a:p>
        </p:txBody>
      </p:sp>
      <p:pic>
        <p:nvPicPr>
          <p:cNvPr id="504" name="图片 503">
            <a:extLst>
              <a:ext uri="{FF2B5EF4-FFF2-40B4-BE49-F238E27FC236}">
                <a16:creationId xmlns:a16="http://schemas.microsoft.com/office/drawing/2014/main" id="{7D1C14C6-E168-D260-86E7-10FC531EC155}"/>
              </a:ext>
            </a:extLst>
          </p:cNvPr>
          <p:cNvPicPr>
            <a:picLocks noChangeAspect="1"/>
          </p:cNvPicPr>
          <p:nvPr/>
        </p:nvPicPr>
        <p:blipFill>
          <a:blip r:embed="rId5"/>
          <a:stretch>
            <a:fillRect/>
          </a:stretch>
        </p:blipFill>
        <p:spPr>
          <a:xfrm>
            <a:off x="6666667" y="144274"/>
            <a:ext cx="5267137" cy="6569451"/>
          </a:xfrm>
          <a:prstGeom prst="rect">
            <a:avLst/>
          </a:prstGeom>
        </p:spPr>
      </p:pic>
    </p:spTree>
    <p:custDataLst>
      <p:tags r:id="rId1"/>
    </p:custDataLst>
    <p:extLst>
      <p:ext uri="{BB962C8B-B14F-4D97-AF65-F5344CB8AC3E}">
        <p14:creationId xmlns:p14="http://schemas.microsoft.com/office/powerpoint/2010/main" val="90444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01229" y="2274119"/>
            <a:ext cx="5839298" cy="3230372"/>
          </a:xfrm>
          <a:prstGeom prst="rect">
            <a:avLst/>
          </a:prstGeom>
          <a:noFill/>
        </p:spPr>
        <p:txBody>
          <a:bodyPr wrap="square" rtlCol="0">
            <a:spAutoFit/>
          </a:bodyPr>
          <a:lstStyle/>
          <a:p>
            <a:pPr marL="457200" indent="-457200" eaLnBrk="1" hangingPunct="1">
              <a:lnSpc>
                <a:spcPct val="120000"/>
              </a:lnSpc>
              <a:buFont typeface="Wingdings" panose="05000000000000000000" pitchFamily="2" charset="2"/>
              <a:buChar char="Ø"/>
              <a:defRPr/>
            </a:pPr>
            <a:r>
              <a:rPr lang="zh-CN" altLang="en-US" sz="2800" dirty="0"/>
              <a:t>写存储</a:t>
            </a:r>
            <a:endParaRPr lang="en-US" altLang="zh-CN" sz="2800" dirty="0"/>
          </a:p>
          <a:p>
            <a:pPr marL="800100" lvl="1" indent="-342900">
              <a:lnSpc>
                <a:spcPct val="120000"/>
              </a:lnSpc>
              <a:buFont typeface="Arial" panose="020B0604020202020204" pitchFamily="34" charset="0"/>
              <a:buChar char="•"/>
              <a:defRPr/>
            </a:pPr>
            <a:r>
              <a:rPr lang="zh-CN" altLang="en-US" sz="2400" dirty="0"/>
              <a:t>地址</a:t>
            </a:r>
          </a:p>
          <a:p>
            <a:pPr marL="1257300" lvl="2" indent="-342900">
              <a:lnSpc>
                <a:spcPct val="120000"/>
              </a:lnSpc>
              <a:buFont typeface="Arial" panose="020B0604020202020204" pitchFamily="34" charset="0"/>
              <a:buChar char="•"/>
              <a:defRPr/>
            </a:pPr>
            <a:r>
              <a:rPr lang="en-US" altLang="zh-CN" sz="2400" dirty="0"/>
              <a:t>A[1:0]</a:t>
            </a:r>
          </a:p>
          <a:p>
            <a:pPr marL="800100" lvl="1" indent="-342900">
              <a:lnSpc>
                <a:spcPct val="120000"/>
              </a:lnSpc>
              <a:buFont typeface="Arial" panose="020B0604020202020204" pitchFamily="34" charset="0"/>
              <a:buChar char="•"/>
              <a:defRPr/>
            </a:pPr>
            <a:r>
              <a:rPr lang="zh-CN" altLang="en-US" sz="2400" dirty="0"/>
              <a:t>输入</a:t>
            </a:r>
          </a:p>
          <a:p>
            <a:pPr marL="1257300" lvl="2" indent="-342900">
              <a:lnSpc>
                <a:spcPct val="120000"/>
              </a:lnSpc>
              <a:buFont typeface="Arial" panose="020B0604020202020204" pitchFamily="34" charset="0"/>
              <a:buChar char="•"/>
              <a:defRPr/>
            </a:pPr>
            <a:r>
              <a:rPr lang="en-US" altLang="zh-CN" sz="2400" dirty="0"/>
              <a:t>D[1:0]</a:t>
            </a:r>
          </a:p>
          <a:p>
            <a:pPr marL="800100" lvl="1" indent="-342900">
              <a:lnSpc>
                <a:spcPct val="120000"/>
              </a:lnSpc>
              <a:buFont typeface="Arial" panose="020B0604020202020204" pitchFamily="34" charset="0"/>
              <a:buChar char="•"/>
              <a:defRPr/>
            </a:pPr>
            <a:r>
              <a:rPr lang="en-US" altLang="zh-CN" sz="2400" dirty="0"/>
              <a:t>WE=1</a:t>
            </a:r>
          </a:p>
          <a:p>
            <a:pPr marL="1257300" lvl="2" indent="-342900">
              <a:lnSpc>
                <a:spcPct val="120000"/>
              </a:lnSpc>
              <a:buFont typeface="Arial" panose="020B0604020202020204" pitchFamily="34" charset="0"/>
              <a:buChar char="•"/>
              <a:defRPr/>
            </a:pPr>
            <a:r>
              <a:rPr lang="zh-CN" altLang="en-US" sz="2400" dirty="0"/>
              <a:t>字</a:t>
            </a:r>
            <a:r>
              <a:rPr lang="en-US" altLang="zh-CN" sz="2400" dirty="0"/>
              <a:t>WE=1</a:t>
            </a:r>
          </a:p>
        </p:txBody>
      </p:sp>
      <p:pic>
        <p:nvPicPr>
          <p:cNvPr id="651" name="图片 650">
            <a:extLst>
              <a:ext uri="{FF2B5EF4-FFF2-40B4-BE49-F238E27FC236}">
                <a16:creationId xmlns:a16="http://schemas.microsoft.com/office/drawing/2014/main" id="{3ACBE888-8AB2-F34F-3F8F-6F3DA51A6597}"/>
              </a:ext>
            </a:extLst>
          </p:cNvPr>
          <p:cNvPicPr>
            <a:picLocks noChangeAspect="1"/>
          </p:cNvPicPr>
          <p:nvPr/>
        </p:nvPicPr>
        <p:blipFill>
          <a:blip r:embed="rId5"/>
          <a:stretch>
            <a:fillRect/>
          </a:stretch>
        </p:blipFill>
        <p:spPr>
          <a:xfrm>
            <a:off x="6635262" y="265665"/>
            <a:ext cx="4994030" cy="6326669"/>
          </a:xfrm>
          <a:prstGeom prst="rect">
            <a:avLst/>
          </a:prstGeom>
        </p:spPr>
      </p:pic>
    </p:spTree>
    <p:custDataLst>
      <p:tags r:id="rId1"/>
    </p:custDataLst>
    <p:extLst>
      <p:ext uri="{BB962C8B-B14F-4D97-AF65-F5344CB8AC3E}">
        <p14:creationId xmlns:p14="http://schemas.microsoft.com/office/powerpoint/2010/main" val="3444470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3155"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存储器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一个</a:t>
              </a:r>
              <a:r>
                <a:rPr lang="en-US" altLang="zh-CN" sz="2800" dirty="0">
                  <a:solidFill>
                    <a:schemeClr val="tx1">
                      <a:lumMod val="85000"/>
                      <a:lumOff val="15000"/>
                    </a:schemeClr>
                  </a:solidFill>
                </a:rPr>
                <a:t>4x2</a:t>
              </a:r>
              <a:r>
                <a:rPr lang="zh-CN" altLang="en-US" sz="2800" dirty="0">
                  <a:solidFill>
                    <a:schemeClr val="tx1">
                      <a:lumMod val="85000"/>
                      <a:lumOff val="15000"/>
                    </a:schemeClr>
                  </a:solidFill>
                </a:rPr>
                <a:t>的存储器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存储器</a:t>
            </a:r>
          </a:p>
        </p:txBody>
      </p:sp>
      <p:sp>
        <p:nvSpPr>
          <p:cNvPr id="9" name="矩形 8">
            <a:extLst>
              <a:ext uri="{FF2B5EF4-FFF2-40B4-BE49-F238E27FC236}">
                <a16:creationId xmlns:a16="http://schemas.microsoft.com/office/drawing/2014/main" id="{2A4E4E4D-CE73-345D-304F-D53615CAC24B}"/>
              </a:ext>
            </a:extLst>
          </p:cNvPr>
          <p:cNvSpPr/>
          <p:nvPr/>
        </p:nvSpPr>
        <p:spPr>
          <a:xfrm>
            <a:off x="1001229" y="2274119"/>
            <a:ext cx="5839298" cy="3671005"/>
          </a:xfrm>
          <a:prstGeom prst="rect">
            <a:avLst/>
          </a:prstGeom>
          <a:noFill/>
        </p:spPr>
        <p:txBody>
          <a:bodyPr wrap="square" rtlCol="0">
            <a:spAutoFit/>
          </a:bodyPr>
          <a:lstStyle/>
          <a:p>
            <a:pPr marL="457200" indent="-457200" eaLnBrk="1" hangingPunct="1">
              <a:lnSpc>
                <a:spcPct val="120000"/>
              </a:lnSpc>
              <a:buFont typeface="Wingdings" panose="05000000000000000000" pitchFamily="2" charset="2"/>
              <a:buChar char="Ø"/>
              <a:defRPr/>
            </a:pPr>
            <a:r>
              <a:rPr lang="zh-CN" altLang="en-US" sz="2800" dirty="0"/>
              <a:t>读存储</a:t>
            </a:r>
            <a:endParaRPr lang="en-US" altLang="zh-CN" sz="2800" dirty="0"/>
          </a:p>
          <a:p>
            <a:pPr marL="800100" lvl="1" indent="-342900">
              <a:lnSpc>
                <a:spcPct val="120000"/>
              </a:lnSpc>
              <a:buFont typeface="Arial" panose="020B0604020202020204" pitchFamily="34" charset="0"/>
              <a:buChar char="•"/>
              <a:defRPr/>
            </a:pPr>
            <a:r>
              <a:rPr lang="zh-CN" altLang="en-US" sz="2400" dirty="0"/>
              <a:t>地址</a:t>
            </a:r>
          </a:p>
          <a:p>
            <a:pPr marL="1257300" lvl="2" indent="-342900">
              <a:lnSpc>
                <a:spcPct val="120000"/>
              </a:lnSpc>
              <a:buFont typeface="Arial" panose="020B0604020202020204" pitchFamily="34" charset="0"/>
              <a:buChar char="•"/>
              <a:defRPr/>
            </a:pPr>
            <a:r>
              <a:rPr lang="en-US" altLang="zh-CN" sz="2400" dirty="0"/>
              <a:t>A[1:0]</a:t>
            </a:r>
          </a:p>
          <a:p>
            <a:pPr marL="800100" lvl="1" indent="-342900">
              <a:lnSpc>
                <a:spcPct val="120000"/>
              </a:lnSpc>
              <a:buFont typeface="Arial" panose="020B0604020202020204" pitchFamily="34" charset="0"/>
              <a:buChar char="•"/>
              <a:defRPr/>
            </a:pPr>
            <a:r>
              <a:rPr lang="zh-CN" altLang="en-US" sz="2400" dirty="0"/>
              <a:t>输入</a:t>
            </a:r>
          </a:p>
          <a:p>
            <a:pPr marL="1257300" lvl="2" indent="-342900">
              <a:lnSpc>
                <a:spcPct val="120000"/>
              </a:lnSpc>
              <a:buFont typeface="Arial" panose="020B0604020202020204" pitchFamily="34" charset="0"/>
              <a:buChar char="•"/>
              <a:defRPr/>
            </a:pPr>
            <a:r>
              <a:rPr lang="en-US" altLang="zh-CN" sz="2400" dirty="0"/>
              <a:t>D[1:0]</a:t>
            </a:r>
          </a:p>
          <a:p>
            <a:pPr marL="800100" lvl="1" indent="-342900">
              <a:lnSpc>
                <a:spcPct val="120000"/>
              </a:lnSpc>
              <a:buFont typeface="Arial" panose="020B0604020202020204" pitchFamily="34" charset="0"/>
              <a:buChar char="•"/>
              <a:defRPr/>
            </a:pPr>
            <a:r>
              <a:rPr lang="en-US" altLang="zh-CN" sz="2400" dirty="0"/>
              <a:t>WE=0</a:t>
            </a:r>
          </a:p>
          <a:p>
            <a:pPr marL="800100" lvl="1" indent="-342900">
              <a:lnSpc>
                <a:spcPct val="120000"/>
              </a:lnSpc>
              <a:buFont typeface="Arial" panose="020B0604020202020204" pitchFamily="34" charset="0"/>
              <a:buChar char="•"/>
              <a:defRPr/>
            </a:pPr>
            <a:r>
              <a:rPr lang="zh-CN" altLang="en-US" sz="2400" dirty="0"/>
              <a:t>输出</a:t>
            </a:r>
          </a:p>
          <a:p>
            <a:pPr marL="1257300" lvl="2" indent="-342900">
              <a:lnSpc>
                <a:spcPct val="120000"/>
              </a:lnSpc>
              <a:buFont typeface="Arial" panose="020B0604020202020204" pitchFamily="34" charset="0"/>
              <a:buChar char="•"/>
              <a:defRPr/>
            </a:pPr>
            <a:r>
              <a:rPr lang="en-US" altLang="zh-CN" sz="2400" dirty="0"/>
              <a:t>Q[1:0]</a:t>
            </a:r>
          </a:p>
        </p:txBody>
      </p:sp>
      <p:pic>
        <p:nvPicPr>
          <p:cNvPr id="846" name="图片 845">
            <a:extLst>
              <a:ext uri="{FF2B5EF4-FFF2-40B4-BE49-F238E27FC236}">
                <a16:creationId xmlns:a16="http://schemas.microsoft.com/office/drawing/2014/main" id="{80F33465-67DD-9DAB-B475-30EFD17CD3C9}"/>
              </a:ext>
            </a:extLst>
          </p:cNvPr>
          <p:cNvPicPr>
            <a:picLocks noChangeAspect="1"/>
          </p:cNvPicPr>
          <p:nvPr/>
        </p:nvPicPr>
        <p:blipFill>
          <a:blip r:embed="rId5"/>
          <a:stretch>
            <a:fillRect/>
          </a:stretch>
        </p:blipFill>
        <p:spPr>
          <a:xfrm>
            <a:off x="6314197" y="389652"/>
            <a:ext cx="5764592" cy="6305022"/>
          </a:xfrm>
          <a:prstGeom prst="rect">
            <a:avLst/>
          </a:prstGeom>
        </p:spPr>
      </p:pic>
    </p:spTree>
    <p:custDataLst>
      <p:tags r:id="rId1"/>
    </p:custDataLst>
    <p:extLst>
      <p:ext uri="{BB962C8B-B14F-4D97-AF65-F5344CB8AC3E}">
        <p14:creationId xmlns:p14="http://schemas.microsoft.com/office/powerpoint/2010/main" val="92443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1514774"/>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“保持”状态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p:txBody>
      </p:sp>
      <p:pic>
        <p:nvPicPr>
          <p:cNvPr id="5" name="图片 21">
            <a:extLst>
              <a:ext uri="{FF2B5EF4-FFF2-40B4-BE49-F238E27FC236}">
                <a16:creationId xmlns:a16="http://schemas.microsoft.com/office/drawing/2014/main" id="{F1100B41-9C8C-DFEE-32F8-9E02364A81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377" y="4090750"/>
            <a:ext cx="2447925"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0">
            <a:extLst>
              <a:ext uri="{FF2B5EF4-FFF2-40B4-BE49-F238E27FC236}">
                <a16:creationId xmlns:a16="http://schemas.microsoft.com/office/drawing/2014/main" id="{DD9B8B91-27B4-A1AE-01FD-C7151F7EF6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215" y="1522175"/>
            <a:ext cx="24479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a:extLst>
              <a:ext uri="{FF2B5EF4-FFF2-40B4-BE49-F238E27FC236}">
                <a16:creationId xmlns:a16="http://schemas.microsoft.com/office/drawing/2014/main" id="{23B77862-4DE4-DA7D-6674-9153C767C91E}"/>
              </a:ext>
            </a:extLst>
          </p:cNvPr>
          <p:cNvSpPr txBox="1">
            <a:spLocks noChangeArrowheads="1"/>
          </p:cNvSpPr>
          <p:nvPr/>
        </p:nvSpPr>
        <p:spPr bwMode="auto">
          <a:xfrm>
            <a:off x="7644790" y="14078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8" name="Text Box 9">
            <a:extLst>
              <a:ext uri="{FF2B5EF4-FFF2-40B4-BE49-F238E27FC236}">
                <a16:creationId xmlns:a16="http://schemas.microsoft.com/office/drawing/2014/main" id="{423AE69C-6C00-2EFD-891F-0F4E32D00A44}"/>
              </a:ext>
            </a:extLst>
          </p:cNvPr>
          <p:cNvSpPr txBox="1">
            <a:spLocks noChangeArrowheads="1"/>
          </p:cNvSpPr>
          <p:nvPr/>
        </p:nvSpPr>
        <p:spPr bwMode="auto">
          <a:xfrm>
            <a:off x="7670190" y="3198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0" name="Text Box 10">
            <a:extLst>
              <a:ext uri="{FF2B5EF4-FFF2-40B4-BE49-F238E27FC236}">
                <a16:creationId xmlns:a16="http://schemas.microsoft.com/office/drawing/2014/main" id="{B8EC8B89-384B-881A-98CC-591F0B6D370C}"/>
              </a:ext>
            </a:extLst>
          </p:cNvPr>
          <p:cNvSpPr txBox="1">
            <a:spLocks noChangeArrowheads="1"/>
          </p:cNvSpPr>
          <p:nvPr/>
        </p:nvSpPr>
        <p:spPr bwMode="auto">
          <a:xfrm>
            <a:off x="9244990" y="18523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1" name="Text Box 11">
            <a:extLst>
              <a:ext uri="{FF2B5EF4-FFF2-40B4-BE49-F238E27FC236}">
                <a16:creationId xmlns:a16="http://schemas.microsoft.com/office/drawing/2014/main" id="{0E1F7220-A870-2A50-3F75-5D79DE771592}"/>
              </a:ext>
            </a:extLst>
          </p:cNvPr>
          <p:cNvSpPr txBox="1">
            <a:spLocks noChangeArrowheads="1"/>
          </p:cNvSpPr>
          <p:nvPr/>
        </p:nvSpPr>
        <p:spPr bwMode="auto">
          <a:xfrm>
            <a:off x="7670190" y="2817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2" name="Text Box 12">
            <a:extLst>
              <a:ext uri="{FF2B5EF4-FFF2-40B4-BE49-F238E27FC236}">
                <a16:creationId xmlns:a16="http://schemas.microsoft.com/office/drawing/2014/main" id="{8D843A28-D9C9-9565-8481-C5536FA0C386}"/>
              </a:ext>
            </a:extLst>
          </p:cNvPr>
          <p:cNvSpPr txBox="1">
            <a:spLocks noChangeArrowheads="1"/>
          </p:cNvSpPr>
          <p:nvPr/>
        </p:nvSpPr>
        <p:spPr bwMode="auto">
          <a:xfrm>
            <a:off x="7644790" y="17888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3" name="Text Box 13">
            <a:extLst>
              <a:ext uri="{FF2B5EF4-FFF2-40B4-BE49-F238E27FC236}">
                <a16:creationId xmlns:a16="http://schemas.microsoft.com/office/drawing/2014/main" id="{9BE931C8-1A45-D480-92EB-838074BB71C8}"/>
              </a:ext>
            </a:extLst>
          </p:cNvPr>
          <p:cNvSpPr txBox="1">
            <a:spLocks noChangeArrowheads="1"/>
          </p:cNvSpPr>
          <p:nvPr/>
        </p:nvSpPr>
        <p:spPr bwMode="auto">
          <a:xfrm>
            <a:off x="9244990" y="2766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4" name="Text Box 14">
            <a:extLst>
              <a:ext uri="{FF2B5EF4-FFF2-40B4-BE49-F238E27FC236}">
                <a16:creationId xmlns:a16="http://schemas.microsoft.com/office/drawing/2014/main" id="{ACC16AF8-002E-8B3F-349A-1F36DCE66CB5}"/>
              </a:ext>
            </a:extLst>
          </p:cNvPr>
          <p:cNvSpPr txBox="1">
            <a:spLocks noChangeArrowheads="1"/>
          </p:cNvSpPr>
          <p:nvPr/>
        </p:nvSpPr>
        <p:spPr bwMode="auto">
          <a:xfrm>
            <a:off x="7740040" y="40018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5" name="Text Box 15">
            <a:extLst>
              <a:ext uri="{FF2B5EF4-FFF2-40B4-BE49-F238E27FC236}">
                <a16:creationId xmlns:a16="http://schemas.microsoft.com/office/drawing/2014/main" id="{BE3338A5-0F8A-FBCD-B0E7-6BD914646846}"/>
              </a:ext>
            </a:extLst>
          </p:cNvPr>
          <p:cNvSpPr txBox="1">
            <a:spLocks noChangeArrowheads="1"/>
          </p:cNvSpPr>
          <p:nvPr/>
        </p:nvSpPr>
        <p:spPr bwMode="auto">
          <a:xfrm>
            <a:off x="7740040" y="58687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16" name="Text Box 16">
            <a:extLst>
              <a:ext uri="{FF2B5EF4-FFF2-40B4-BE49-F238E27FC236}">
                <a16:creationId xmlns:a16="http://schemas.microsoft.com/office/drawing/2014/main" id="{028E1769-572A-8C84-CBE8-F8E2A15F8A25}"/>
              </a:ext>
            </a:extLst>
          </p:cNvPr>
          <p:cNvSpPr txBox="1">
            <a:spLocks noChangeArrowheads="1"/>
          </p:cNvSpPr>
          <p:nvPr/>
        </p:nvSpPr>
        <p:spPr bwMode="auto">
          <a:xfrm>
            <a:off x="9378340" y="44717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7" name="Text Box 17">
            <a:extLst>
              <a:ext uri="{FF2B5EF4-FFF2-40B4-BE49-F238E27FC236}">
                <a16:creationId xmlns:a16="http://schemas.microsoft.com/office/drawing/2014/main" id="{CE30F647-8B80-136A-0F3A-421ABADCE090}"/>
              </a:ext>
            </a:extLst>
          </p:cNvPr>
          <p:cNvSpPr txBox="1">
            <a:spLocks noChangeArrowheads="1"/>
          </p:cNvSpPr>
          <p:nvPr/>
        </p:nvSpPr>
        <p:spPr bwMode="auto">
          <a:xfrm>
            <a:off x="7727340" y="54750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8" name="Text Box 18">
            <a:extLst>
              <a:ext uri="{FF2B5EF4-FFF2-40B4-BE49-F238E27FC236}">
                <a16:creationId xmlns:a16="http://schemas.microsoft.com/office/drawing/2014/main" id="{05A7452E-960D-349B-D407-28F178D0639D}"/>
              </a:ext>
            </a:extLst>
          </p:cNvPr>
          <p:cNvSpPr txBox="1">
            <a:spLocks noChangeArrowheads="1"/>
          </p:cNvSpPr>
          <p:nvPr/>
        </p:nvSpPr>
        <p:spPr bwMode="auto">
          <a:xfrm>
            <a:off x="7778140" y="43955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9" name="Text Box 19">
            <a:extLst>
              <a:ext uri="{FF2B5EF4-FFF2-40B4-BE49-F238E27FC236}">
                <a16:creationId xmlns:a16="http://schemas.microsoft.com/office/drawing/2014/main" id="{6ED97D5B-D672-ECBC-8C36-489D5BD26B14}"/>
              </a:ext>
            </a:extLst>
          </p:cNvPr>
          <p:cNvSpPr txBox="1">
            <a:spLocks noChangeArrowheads="1"/>
          </p:cNvSpPr>
          <p:nvPr/>
        </p:nvSpPr>
        <p:spPr bwMode="auto">
          <a:xfrm>
            <a:off x="9378340" y="53861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2" name="对话气泡: 圆角矩形 1">
            <a:extLst>
              <a:ext uri="{FF2B5EF4-FFF2-40B4-BE49-F238E27FC236}">
                <a16:creationId xmlns:a16="http://schemas.microsoft.com/office/drawing/2014/main" id="{89EB0106-BF6C-4054-9296-49F7E4BF2279}"/>
              </a:ext>
            </a:extLst>
          </p:cNvPr>
          <p:cNvSpPr/>
          <p:nvPr/>
        </p:nvSpPr>
        <p:spPr>
          <a:xfrm>
            <a:off x="9210736" y="1177926"/>
            <a:ext cx="1270610" cy="441569"/>
          </a:xfrm>
          <a:prstGeom prst="wedgeRoundRectCallout">
            <a:avLst>
              <a:gd name="adj1" fmla="val -39901"/>
              <a:gd name="adj2" fmla="val 8727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t>任何时刻读取都是</a:t>
            </a:r>
            <a:r>
              <a:rPr lang="en-US" altLang="zh-CN" sz="1400" dirty="0"/>
              <a:t>1</a:t>
            </a:r>
            <a:endParaRPr lang="zh-CN" altLang="en-US" sz="1400" dirty="0"/>
          </a:p>
        </p:txBody>
      </p:sp>
    </p:spTree>
    <p:custDataLst>
      <p:tags r:id="rId1"/>
    </p:custDataLst>
    <p:extLst>
      <p:ext uri="{BB962C8B-B14F-4D97-AF65-F5344CB8AC3E}">
        <p14:creationId xmlns:p14="http://schemas.microsoft.com/office/powerpoint/2010/main" val="29608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utoUpdateAnimBg="0"/>
      <p:bldP spid="17" grpId="0" autoUpdateAnimBg="0"/>
      <p:bldP spid="18" grpId="0" autoUpdateAnimBg="0"/>
      <p:bldP spid="1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“置位”状态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en-US" altLang="zh-CN" sz="2400" dirty="0">
                <a:solidFill>
                  <a:schemeClr val="tx1">
                    <a:lumMod val="85000"/>
                    <a:lumOff val="15000"/>
                  </a:schemeClr>
                </a:solidFill>
              </a:rPr>
              <a:t>S=0</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的值被设置为</a:t>
            </a:r>
            <a:r>
              <a:rPr lang="en-US" altLang="zh-CN" sz="2400" dirty="0">
                <a:solidFill>
                  <a:schemeClr val="tx1">
                    <a:lumMod val="85000"/>
                    <a:lumOff val="15000"/>
                  </a:schemeClr>
                </a:solidFill>
              </a:rPr>
              <a:t>1——</a:t>
            </a:r>
            <a:r>
              <a:rPr lang="zh-CN" altLang="en-US" sz="2400" dirty="0">
                <a:solidFill>
                  <a:schemeClr val="tx1">
                    <a:lumMod val="85000"/>
                    <a:lumOff val="15000"/>
                  </a:schemeClr>
                </a:solidFill>
              </a:rPr>
              <a:t>写入</a:t>
            </a:r>
            <a:r>
              <a:rPr lang="en-US" altLang="zh-CN" sz="2400" dirty="0">
                <a:solidFill>
                  <a:schemeClr val="tx1">
                    <a:lumMod val="85000"/>
                    <a:lumOff val="15000"/>
                  </a:schemeClr>
                </a:solidFill>
              </a:rPr>
              <a:t>1</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的值不变</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1</a:t>
            </a:r>
            <a:endParaRPr lang="en-US" altLang="zh-CN" sz="2000" dirty="0">
              <a:solidFill>
                <a:schemeClr val="tx1">
                  <a:lumMod val="85000"/>
                  <a:lumOff val="15000"/>
                </a:schemeClr>
              </a:solidFill>
            </a:endParaRPr>
          </a:p>
        </p:txBody>
      </p:sp>
      <p:pic>
        <p:nvPicPr>
          <p:cNvPr id="5" name="图片 11">
            <a:extLst>
              <a:ext uri="{FF2B5EF4-FFF2-40B4-BE49-F238E27FC236}">
                <a16:creationId xmlns:a16="http://schemas.microsoft.com/office/drawing/2014/main" id="{F1843981-1735-81D5-E5D3-5CA028B6498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736" y="2634273"/>
            <a:ext cx="24479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4">
            <a:extLst>
              <a:ext uri="{FF2B5EF4-FFF2-40B4-BE49-F238E27FC236}">
                <a16:creationId xmlns:a16="http://schemas.microsoft.com/office/drawing/2014/main" id="{5DE434EC-B419-D6C5-B468-41298E08778D}"/>
              </a:ext>
            </a:extLst>
          </p:cNvPr>
          <p:cNvSpPr txBox="1">
            <a:spLocks noChangeArrowheads="1"/>
          </p:cNvSpPr>
          <p:nvPr/>
        </p:nvSpPr>
        <p:spPr bwMode="auto">
          <a:xfrm>
            <a:off x="8007311" y="26056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0</a:t>
            </a:r>
          </a:p>
        </p:txBody>
      </p:sp>
      <p:sp>
        <p:nvSpPr>
          <p:cNvPr id="7" name="Text Box 15">
            <a:extLst>
              <a:ext uri="{FF2B5EF4-FFF2-40B4-BE49-F238E27FC236}">
                <a16:creationId xmlns:a16="http://schemas.microsoft.com/office/drawing/2014/main" id="{F84B370D-D605-174F-3F08-3DAF44B83FEC}"/>
              </a:ext>
            </a:extLst>
          </p:cNvPr>
          <p:cNvSpPr txBox="1">
            <a:spLocks noChangeArrowheads="1"/>
          </p:cNvSpPr>
          <p:nvPr/>
        </p:nvSpPr>
        <p:spPr bwMode="auto">
          <a:xfrm>
            <a:off x="8007311" y="44344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B050"/>
                </a:solidFill>
              </a:rPr>
              <a:t>1</a:t>
            </a:r>
          </a:p>
        </p:txBody>
      </p:sp>
      <p:sp>
        <p:nvSpPr>
          <p:cNvPr id="8" name="Text Box 16">
            <a:extLst>
              <a:ext uri="{FF2B5EF4-FFF2-40B4-BE49-F238E27FC236}">
                <a16:creationId xmlns:a16="http://schemas.microsoft.com/office/drawing/2014/main" id="{117A308C-DEC0-B4EB-41D4-F4FB555E4739}"/>
              </a:ext>
            </a:extLst>
          </p:cNvPr>
          <p:cNvSpPr txBox="1">
            <a:spLocks noChangeArrowheads="1"/>
          </p:cNvSpPr>
          <p:nvPr/>
        </p:nvSpPr>
        <p:spPr bwMode="auto">
          <a:xfrm>
            <a:off x="9607511" y="30628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1</a:t>
            </a:r>
          </a:p>
        </p:txBody>
      </p:sp>
      <p:sp>
        <p:nvSpPr>
          <p:cNvPr id="10" name="Text Box 17">
            <a:extLst>
              <a:ext uri="{FF2B5EF4-FFF2-40B4-BE49-F238E27FC236}">
                <a16:creationId xmlns:a16="http://schemas.microsoft.com/office/drawing/2014/main" id="{A7CCEF98-30FD-F9E5-FCFC-46AD7AB1C890}"/>
              </a:ext>
            </a:extLst>
          </p:cNvPr>
          <p:cNvSpPr txBox="1">
            <a:spLocks noChangeArrowheads="1"/>
          </p:cNvSpPr>
          <p:nvPr/>
        </p:nvSpPr>
        <p:spPr bwMode="auto">
          <a:xfrm>
            <a:off x="8007311" y="40534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1" name="Text Box 18">
            <a:extLst>
              <a:ext uri="{FF2B5EF4-FFF2-40B4-BE49-F238E27FC236}">
                <a16:creationId xmlns:a16="http://schemas.microsoft.com/office/drawing/2014/main" id="{28B36991-6786-40C4-4AC4-84908E152800}"/>
              </a:ext>
            </a:extLst>
          </p:cNvPr>
          <p:cNvSpPr txBox="1">
            <a:spLocks noChangeArrowheads="1"/>
          </p:cNvSpPr>
          <p:nvPr/>
        </p:nvSpPr>
        <p:spPr bwMode="auto">
          <a:xfrm>
            <a:off x="8007311" y="29866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2" name="Text Box 19">
            <a:extLst>
              <a:ext uri="{FF2B5EF4-FFF2-40B4-BE49-F238E27FC236}">
                <a16:creationId xmlns:a16="http://schemas.microsoft.com/office/drawing/2014/main" id="{36A61E7E-D46D-08A0-A31C-CDF1B646B005}"/>
              </a:ext>
            </a:extLst>
          </p:cNvPr>
          <p:cNvSpPr txBox="1">
            <a:spLocks noChangeArrowheads="1"/>
          </p:cNvSpPr>
          <p:nvPr/>
        </p:nvSpPr>
        <p:spPr bwMode="auto">
          <a:xfrm>
            <a:off x="9607511" y="39772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Tree>
    <p:custDataLst>
      <p:tags r:id="rId1"/>
    </p:custDataLst>
    <p:extLst>
      <p:ext uri="{BB962C8B-B14F-4D97-AF65-F5344CB8AC3E}">
        <p14:creationId xmlns:p14="http://schemas.microsoft.com/office/powerpoint/2010/main" val="303120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P spid="11" grpId="0" autoUpdateAnimBg="0"/>
      <p:bldP spid="1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4"/>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2611741"/>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“复位”状态</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endParaRPr lang="en-US" altLang="zh-CN" sz="2000" dirty="0">
              <a:solidFill>
                <a:schemeClr val="tx1">
                  <a:lumMod val="85000"/>
                  <a:lumOff val="15000"/>
                </a:schemeClr>
              </a:solidFill>
            </a:endParaRP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R=0</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的值被设置为</a:t>
            </a:r>
            <a:r>
              <a:rPr lang="en-US" altLang="zh-CN" sz="2400" dirty="0">
                <a:solidFill>
                  <a:schemeClr val="tx1">
                    <a:lumMod val="85000"/>
                    <a:lumOff val="15000"/>
                  </a:schemeClr>
                </a:solidFill>
              </a:rPr>
              <a:t>0——</a:t>
            </a:r>
            <a:r>
              <a:rPr lang="zh-CN" altLang="en-US" sz="2400" dirty="0">
                <a:solidFill>
                  <a:schemeClr val="tx1">
                    <a:lumMod val="85000"/>
                    <a:lumOff val="15000"/>
                  </a:schemeClr>
                </a:solidFill>
              </a:rPr>
              <a:t>写入</a:t>
            </a:r>
            <a:r>
              <a:rPr lang="en-US" altLang="zh-CN" sz="2400" dirty="0">
                <a:solidFill>
                  <a:schemeClr val="tx1">
                    <a:lumMod val="85000"/>
                    <a:lumOff val="15000"/>
                  </a:schemeClr>
                </a:solidFill>
              </a:rPr>
              <a:t>0</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S=1</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R=1</a:t>
            </a:r>
            <a:r>
              <a:rPr lang="zh-CN" altLang="en-US" sz="2400" dirty="0">
                <a:solidFill>
                  <a:schemeClr val="tx1">
                    <a:lumMod val="85000"/>
                    <a:lumOff val="15000"/>
                  </a:schemeClr>
                </a:solidFill>
              </a:rPr>
              <a:t>，</a:t>
            </a:r>
            <a:r>
              <a:rPr lang="en-US" altLang="zh-CN" sz="2400" dirty="0">
                <a:solidFill>
                  <a:schemeClr val="tx1">
                    <a:lumMod val="85000"/>
                    <a:lumOff val="15000"/>
                  </a:schemeClr>
                </a:solidFill>
              </a:rPr>
              <a:t>a</a:t>
            </a:r>
            <a:r>
              <a:rPr lang="zh-CN" altLang="en-US" sz="2400" dirty="0">
                <a:solidFill>
                  <a:schemeClr val="tx1">
                    <a:lumMod val="85000"/>
                    <a:lumOff val="15000"/>
                  </a:schemeClr>
                </a:solidFill>
              </a:rPr>
              <a:t>的值不变</a:t>
            </a:r>
            <a:r>
              <a:rPr lang="en-US" altLang="zh-CN" sz="2400" dirty="0">
                <a:solidFill>
                  <a:schemeClr val="tx1">
                    <a:lumMod val="85000"/>
                    <a:lumOff val="15000"/>
                  </a:schemeClr>
                </a:solidFill>
              </a:rPr>
              <a:t>——</a:t>
            </a:r>
            <a:r>
              <a:rPr lang="zh-CN" altLang="en-US" sz="2400" dirty="0">
                <a:solidFill>
                  <a:schemeClr val="tx1">
                    <a:lumMod val="85000"/>
                    <a:lumOff val="15000"/>
                  </a:schemeClr>
                </a:solidFill>
              </a:rPr>
              <a:t>存储</a:t>
            </a:r>
            <a:r>
              <a:rPr lang="en-US" altLang="zh-CN" sz="2400" dirty="0">
                <a:solidFill>
                  <a:schemeClr val="tx1">
                    <a:lumMod val="85000"/>
                    <a:lumOff val="15000"/>
                  </a:schemeClr>
                </a:solidFill>
              </a:rPr>
              <a:t>0</a:t>
            </a:r>
          </a:p>
        </p:txBody>
      </p:sp>
      <p:pic>
        <p:nvPicPr>
          <p:cNvPr id="5" name="图片 13">
            <a:extLst>
              <a:ext uri="{FF2B5EF4-FFF2-40B4-BE49-F238E27FC236}">
                <a16:creationId xmlns:a16="http://schemas.microsoft.com/office/drawing/2014/main" id="{87D4597D-4BCE-B729-A297-B9D4FE29A56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2373" y="2829694"/>
            <a:ext cx="244792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a:extLst>
              <a:ext uri="{FF2B5EF4-FFF2-40B4-BE49-F238E27FC236}">
                <a16:creationId xmlns:a16="http://schemas.microsoft.com/office/drawing/2014/main" id="{0CBA383E-C531-AC42-A7DF-77153D29853F}"/>
              </a:ext>
            </a:extLst>
          </p:cNvPr>
          <p:cNvSpPr txBox="1">
            <a:spLocks noChangeArrowheads="1"/>
          </p:cNvSpPr>
          <p:nvPr/>
        </p:nvSpPr>
        <p:spPr bwMode="auto">
          <a:xfrm>
            <a:off x="8288948" y="280746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dirty="0">
                <a:solidFill>
                  <a:srgbClr val="009900"/>
                </a:solidFill>
              </a:rPr>
              <a:t>1</a:t>
            </a:r>
          </a:p>
        </p:txBody>
      </p:sp>
      <p:sp>
        <p:nvSpPr>
          <p:cNvPr id="7" name="Text Box 19">
            <a:extLst>
              <a:ext uri="{FF2B5EF4-FFF2-40B4-BE49-F238E27FC236}">
                <a16:creationId xmlns:a16="http://schemas.microsoft.com/office/drawing/2014/main" id="{75A27D88-A5CD-365F-C0F3-E30F4B7997CF}"/>
              </a:ext>
            </a:extLst>
          </p:cNvPr>
          <p:cNvSpPr txBox="1">
            <a:spLocks noChangeArrowheads="1"/>
          </p:cNvSpPr>
          <p:nvPr/>
        </p:nvSpPr>
        <p:spPr bwMode="auto">
          <a:xfrm>
            <a:off x="8288948" y="47219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dirty="0">
                <a:solidFill>
                  <a:srgbClr val="009900"/>
                </a:solidFill>
              </a:rPr>
              <a:t>0</a:t>
            </a:r>
          </a:p>
        </p:txBody>
      </p:sp>
      <p:sp>
        <p:nvSpPr>
          <p:cNvPr id="8" name="Text Box 20">
            <a:extLst>
              <a:ext uri="{FF2B5EF4-FFF2-40B4-BE49-F238E27FC236}">
                <a16:creationId xmlns:a16="http://schemas.microsoft.com/office/drawing/2014/main" id="{FB4ADF55-26CA-A308-1BAB-FFE45756E897}"/>
              </a:ext>
            </a:extLst>
          </p:cNvPr>
          <p:cNvSpPr txBox="1">
            <a:spLocks noChangeArrowheads="1"/>
          </p:cNvSpPr>
          <p:nvPr/>
        </p:nvSpPr>
        <p:spPr bwMode="auto">
          <a:xfrm>
            <a:off x="9889148" y="319323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009900"/>
                </a:solidFill>
              </a:rPr>
              <a:t>0</a:t>
            </a:r>
          </a:p>
        </p:txBody>
      </p:sp>
      <p:sp>
        <p:nvSpPr>
          <p:cNvPr id="10" name="Text Box 21">
            <a:extLst>
              <a:ext uri="{FF2B5EF4-FFF2-40B4-BE49-F238E27FC236}">
                <a16:creationId xmlns:a16="http://schemas.microsoft.com/office/drawing/2014/main" id="{FC5A93F9-5617-659D-E46D-03F1C9230BDA}"/>
              </a:ext>
            </a:extLst>
          </p:cNvPr>
          <p:cNvSpPr txBox="1">
            <a:spLocks noChangeArrowheads="1"/>
          </p:cNvSpPr>
          <p:nvPr/>
        </p:nvSpPr>
        <p:spPr bwMode="auto">
          <a:xfrm>
            <a:off x="8288948" y="43409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0</a:t>
            </a:r>
          </a:p>
        </p:txBody>
      </p:sp>
      <p:sp>
        <p:nvSpPr>
          <p:cNvPr id="11" name="Text Box 22">
            <a:extLst>
              <a:ext uri="{FF2B5EF4-FFF2-40B4-BE49-F238E27FC236}">
                <a16:creationId xmlns:a16="http://schemas.microsoft.com/office/drawing/2014/main" id="{88247E87-30A7-1860-88E2-0002C3F0029D}"/>
              </a:ext>
            </a:extLst>
          </p:cNvPr>
          <p:cNvSpPr txBox="1">
            <a:spLocks noChangeArrowheads="1"/>
          </p:cNvSpPr>
          <p:nvPr/>
        </p:nvSpPr>
        <p:spPr bwMode="auto">
          <a:xfrm>
            <a:off x="8288948" y="32741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
        <p:nvSpPr>
          <p:cNvPr id="12" name="Text Box 23">
            <a:extLst>
              <a:ext uri="{FF2B5EF4-FFF2-40B4-BE49-F238E27FC236}">
                <a16:creationId xmlns:a16="http://schemas.microsoft.com/office/drawing/2014/main" id="{42B16A29-53DC-1977-BBE6-EBEF4FE000E8}"/>
              </a:ext>
            </a:extLst>
          </p:cNvPr>
          <p:cNvSpPr txBox="1">
            <a:spLocks noChangeArrowheads="1"/>
          </p:cNvSpPr>
          <p:nvPr/>
        </p:nvSpPr>
        <p:spPr bwMode="auto">
          <a:xfrm>
            <a:off x="9889148" y="426479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solidFill>
                  <a:srgbClr val="CE0000"/>
                </a:solidFill>
              </a:rPr>
              <a:t>1</a:t>
            </a:r>
          </a:p>
        </p:txBody>
      </p:sp>
    </p:spTree>
    <p:custDataLst>
      <p:tags r:id="rId1"/>
    </p:custDataLst>
    <p:extLst>
      <p:ext uri="{BB962C8B-B14F-4D97-AF65-F5344CB8AC3E}">
        <p14:creationId xmlns:p14="http://schemas.microsoft.com/office/powerpoint/2010/main" val="95991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0" grpId="0" autoUpdateAnimBg="0"/>
      <p:bldP spid="11" grpId="0" autoUpdateAnimBg="0"/>
      <p:bldP spid="1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456176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R = S = 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保持”状态</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S = 0, R=1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置位”状态</a:t>
            </a:r>
          </a:p>
          <a:p>
            <a:pPr marL="285750" lvl="1" indent="-285750">
              <a:lnSpc>
                <a:spcPct val="150000"/>
              </a:lnSpc>
              <a:buFont typeface="Wingdings" pitchFamily="2" charset="2"/>
              <a:buChar char="Ø"/>
            </a:pPr>
            <a:r>
              <a:rPr lang="en-US" altLang="zh-CN" sz="2400" dirty="0">
                <a:solidFill>
                  <a:schemeClr val="tx1">
                    <a:lumMod val="85000"/>
                    <a:lumOff val="15000"/>
                  </a:schemeClr>
                </a:solidFill>
              </a:rPr>
              <a:t>R = 0, S = 1</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a:t>
            </a:r>
            <a:r>
              <a:rPr lang="zh-CN" altLang="en-US" sz="2000" dirty="0">
                <a:solidFill>
                  <a:schemeClr val="tx1">
                    <a:lumMod val="85000"/>
                    <a:lumOff val="15000"/>
                  </a:schemeClr>
                </a:solidFill>
              </a:rPr>
              <a:t>复位”状态</a:t>
            </a: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2542"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909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4" y="1522175"/>
            <a:ext cx="10695129" cy="1329794"/>
            <a:chOff x="1887176" y="1780605"/>
            <a:chExt cx="1504326" cy="193671"/>
          </a:xfrm>
        </p:grpSpPr>
        <p:sp>
          <p:nvSpPr>
            <p:cNvPr id="31" name="矩形 30">
              <a:extLst>
                <a:ext uri="{FF2B5EF4-FFF2-40B4-BE49-F238E27FC236}">
                  <a16:creationId xmlns:a16="http://schemas.microsoft.com/office/drawing/2014/main" id="{A3538DB1-2330-4E5C-8C01-7FB9EE9A0007}"/>
                </a:ext>
              </a:extLst>
            </p:cNvPr>
            <p:cNvSpPr/>
            <p:nvPr/>
          </p:nvSpPr>
          <p:spPr>
            <a:xfrm>
              <a:off x="1956810" y="1890118"/>
              <a:ext cx="1434692" cy="84158"/>
            </a:xfrm>
            <a:prstGeom prst="rect">
              <a:avLst/>
            </a:prstGeom>
            <a:noFill/>
          </p:spPr>
          <p:txBody>
            <a:bodyPr wrap="square" rtlCol="0">
              <a:spAutoFit/>
            </a:bodyPr>
            <a:lstStyle/>
            <a:p>
              <a:pPr marL="285750" lvl="1" indent="-285750">
                <a:lnSpc>
                  <a:spcPct val="150000"/>
                </a:lnSpc>
                <a:buFont typeface="Wingdings" pitchFamily="2" charset="2"/>
                <a:buChar char="Ø"/>
              </a:pPr>
              <a:endParaRPr lang="en-US" altLang="zh-CN" sz="2400" dirty="0">
                <a:solidFill>
                  <a:schemeClr val="tx1">
                    <a:lumMod val="85000"/>
                    <a:lumOff val="15000"/>
                  </a:schemeClr>
                </a:solidFill>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668566" cy="84625"/>
            </a:xfrm>
            <a:prstGeom prst="rect">
              <a:avLst/>
            </a:prstGeom>
            <a:noFill/>
          </p:spPr>
          <p:txBody>
            <a:bodyPr wrap="none" rtlCol="0">
              <a:spAutoFit/>
            </a:bodyPr>
            <a:lstStyle/>
            <a:p>
              <a:pPr>
                <a:lnSpc>
                  <a:spcPct val="125000"/>
                </a:lnSpc>
              </a:pPr>
              <a:r>
                <a:rPr lang="zh-CN" altLang="en-US" sz="2800" dirty="0">
                  <a:solidFill>
                    <a:schemeClr val="tx1">
                      <a:lumMod val="85000"/>
                      <a:lumOff val="15000"/>
                    </a:schemeClr>
                  </a:solidFill>
                </a:rPr>
                <a:t>基本存储元件</a:t>
              </a:r>
              <a:r>
                <a:rPr lang="en-US" altLang="zh-CN" sz="2800" dirty="0">
                  <a:solidFill>
                    <a:schemeClr val="tx1">
                      <a:lumMod val="85000"/>
                      <a:lumOff val="15000"/>
                    </a:schemeClr>
                  </a:solidFill>
                </a:rPr>
                <a:t>——R-S</a:t>
              </a:r>
              <a:r>
                <a:rPr lang="zh-CN" altLang="en-US" sz="2800" dirty="0">
                  <a:solidFill>
                    <a:schemeClr val="tx1">
                      <a:lumMod val="85000"/>
                      <a:lumOff val="15000"/>
                    </a:schemeClr>
                  </a:solidFill>
                </a:rPr>
                <a:t>锁存器</a:t>
              </a:r>
            </a:p>
          </p:txBody>
        </p:sp>
      </p:gr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C971023-74BB-6BE4-CF31-0DDB8BB60441}"/>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时序逻辑电路</a:t>
            </a:r>
          </a:p>
        </p:txBody>
      </p:sp>
      <p:sp>
        <p:nvSpPr>
          <p:cNvPr id="9" name="矩形 8">
            <a:extLst>
              <a:ext uri="{FF2B5EF4-FFF2-40B4-BE49-F238E27FC236}">
                <a16:creationId xmlns:a16="http://schemas.microsoft.com/office/drawing/2014/main" id="{2A4E4E4D-CE73-345D-304F-D53615CAC24B}"/>
              </a:ext>
            </a:extLst>
          </p:cNvPr>
          <p:cNvSpPr/>
          <p:nvPr/>
        </p:nvSpPr>
        <p:spPr>
          <a:xfrm>
            <a:off x="1124211" y="2274119"/>
            <a:ext cx="6202712" cy="3904402"/>
          </a:xfrm>
          <a:prstGeom prst="rect">
            <a:avLst/>
          </a:prstGeom>
          <a:noFill/>
        </p:spPr>
        <p:txBody>
          <a:bodyPr wrap="square" rtlCol="0">
            <a:spAutoFit/>
          </a:bodyPr>
          <a:lstStyle/>
          <a:p>
            <a:pPr marL="285750" lvl="1" indent="-285750">
              <a:lnSpc>
                <a:spcPct val="150000"/>
              </a:lnSpc>
              <a:buFont typeface="Wingdings" pitchFamily="2" charset="2"/>
              <a:buChar char="Ø"/>
            </a:pPr>
            <a:r>
              <a:rPr lang="zh-CN" altLang="en-US" sz="2400" dirty="0">
                <a:solidFill>
                  <a:schemeClr val="tx1">
                    <a:lumMod val="85000"/>
                    <a:lumOff val="15000"/>
                  </a:schemeClr>
                </a:solidFill>
              </a:rPr>
              <a:t>工作原理：</a:t>
            </a:r>
            <a:endParaRPr lang="en-US" altLang="zh-CN" sz="2400" dirty="0">
              <a:solidFill>
                <a:schemeClr val="tx1">
                  <a:lumMod val="85000"/>
                  <a:lumOff val="15000"/>
                </a:schemeClr>
              </a:solidFill>
            </a:endParaRP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R</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reset”</a:t>
            </a:r>
            <a:r>
              <a:rPr lang="zh-CN" altLang="en-US" sz="2000" dirty="0">
                <a:solidFill>
                  <a:schemeClr val="tx1">
                    <a:lumMod val="85000"/>
                    <a:lumOff val="15000"/>
                  </a:schemeClr>
                </a:solidFill>
              </a:rPr>
              <a:t>，复位</a:t>
            </a:r>
          </a:p>
          <a:p>
            <a:pPr marL="800100" lvl="2" indent="-342900">
              <a:lnSpc>
                <a:spcPct val="150000"/>
              </a:lnSpc>
              <a:buFont typeface="Arial" panose="020B0604020202020204" pitchFamily="34" charset="0"/>
              <a:buChar char="•"/>
            </a:pPr>
            <a:r>
              <a:rPr lang="en-US" altLang="zh-CN" sz="2000" dirty="0">
                <a:solidFill>
                  <a:schemeClr val="tx1">
                    <a:lumMod val="85000"/>
                    <a:lumOff val="15000"/>
                  </a:schemeClr>
                </a:solidFill>
              </a:rPr>
              <a:t>S</a:t>
            </a:r>
            <a:r>
              <a:rPr lang="zh-CN" altLang="en-US" sz="2000" dirty="0">
                <a:solidFill>
                  <a:schemeClr val="tx1">
                    <a:lumMod val="85000"/>
                    <a:lumOff val="15000"/>
                  </a:schemeClr>
                </a:solidFill>
              </a:rPr>
              <a:t>： “</a:t>
            </a:r>
            <a:r>
              <a:rPr lang="en-US" altLang="zh-CN" sz="2000" dirty="0">
                <a:solidFill>
                  <a:schemeClr val="tx1">
                    <a:lumMod val="85000"/>
                    <a:lumOff val="15000"/>
                  </a:schemeClr>
                </a:solidFill>
              </a:rPr>
              <a:t>set”</a:t>
            </a:r>
            <a:r>
              <a:rPr lang="zh-CN" altLang="en-US" sz="2000" dirty="0">
                <a:solidFill>
                  <a:schemeClr val="tx1">
                    <a:lumMod val="85000"/>
                    <a:lumOff val="15000"/>
                  </a:schemeClr>
                </a:solidFill>
              </a:rPr>
              <a:t>，置位</a:t>
            </a:r>
          </a:p>
          <a:p>
            <a:pPr marL="285750" lvl="1" indent="-285750">
              <a:lnSpc>
                <a:spcPct val="150000"/>
              </a:lnSpc>
              <a:buFont typeface="Wingdings" pitchFamily="2" charset="2"/>
              <a:buChar char="Ø"/>
            </a:pPr>
            <a:r>
              <a:rPr lang="en-US" altLang="zh-CN" sz="2400" dirty="0">
                <a:solidFill>
                  <a:srgbClr val="B88F4D"/>
                </a:solidFill>
              </a:rPr>
              <a:t>R = S = 0 </a:t>
            </a:r>
            <a:r>
              <a:rPr lang="en-US" altLang="zh-CN" sz="3200" b="1" dirty="0">
                <a:solidFill>
                  <a:srgbClr val="FF0000"/>
                </a:solidFill>
              </a:rPr>
              <a:t>×</a:t>
            </a:r>
            <a:endParaRPr lang="en-US" altLang="zh-CN" sz="2400" b="1" dirty="0">
              <a:solidFill>
                <a:srgbClr val="FF0000"/>
              </a:solidFill>
            </a:endParaRPr>
          </a:p>
          <a:p>
            <a:pPr marL="285750" lvl="1" indent="-285750">
              <a:lnSpc>
                <a:spcPct val="150000"/>
              </a:lnSpc>
              <a:buFont typeface="Wingdings" pitchFamily="2" charset="2"/>
              <a:buChar char="Ø"/>
            </a:pPr>
            <a:r>
              <a:rPr lang="zh-CN" altLang="en-US" sz="2400" dirty="0">
                <a:solidFill>
                  <a:schemeClr val="tx1">
                    <a:lumMod val="85000"/>
                    <a:lumOff val="15000"/>
                  </a:schemeClr>
                </a:solidFill>
              </a:rPr>
              <a:t>锁的最后状态取决于组成门的晶体管的电子特性而不是取决于被操作的逻辑值</a:t>
            </a:r>
          </a:p>
          <a:p>
            <a:pPr marL="285750" lvl="1" indent="-285750">
              <a:lnSpc>
                <a:spcPct val="150000"/>
              </a:lnSpc>
              <a:buFont typeface="Wingdings" pitchFamily="2" charset="2"/>
              <a:buChar char="Ø"/>
            </a:pPr>
            <a:r>
              <a:rPr lang="zh-CN" altLang="en-US" sz="2400" dirty="0">
                <a:solidFill>
                  <a:schemeClr val="tx1">
                    <a:lumMod val="85000"/>
                    <a:lumOff val="15000"/>
                  </a:schemeClr>
                </a:solidFill>
              </a:rPr>
              <a:t>是逻辑电路“延迟”造成的</a:t>
            </a:r>
            <a:endParaRPr lang="zh-CN" altLang="en-US" sz="2000" dirty="0">
              <a:solidFill>
                <a:schemeClr val="tx1">
                  <a:lumMod val="85000"/>
                  <a:lumOff val="15000"/>
                </a:schemeClr>
              </a:solidFill>
            </a:endParaRPr>
          </a:p>
        </p:txBody>
      </p:sp>
      <p:pic>
        <p:nvPicPr>
          <p:cNvPr id="2" name="图片 1">
            <a:extLst>
              <a:ext uri="{FF2B5EF4-FFF2-40B4-BE49-F238E27FC236}">
                <a16:creationId xmlns:a16="http://schemas.microsoft.com/office/drawing/2014/main" id="{6DE8A7A8-0AB8-0F14-BC0F-1EF8338401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90260" y="2416142"/>
            <a:ext cx="2995247" cy="317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21674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13219</TotalTime>
  <Words>2571</Words>
  <Application>Microsoft Office PowerPoint</Application>
  <PresentationFormat>宽屏</PresentationFormat>
  <Paragraphs>494</Paragraphs>
  <Slides>44</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KaiTi</vt:lpstr>
      <vt:lpstr>微软雅黑</vt:lpstr>
      <vt:lpstr>Arial</vt:lpstr>
      <vt:lpstr>Calibri</vt:lpstr>
      <vt:lpstr>Perpetua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686</cp:revision>
  <dcterms:created xsi:type="dcterms:W3CDTF">2019-06-19T02:08:00Z</dcterms:created>
  <dcterms:modified xsi:type="dcterms:W3CDTF">2024-03-14T01:53:42Z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